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83" r:id="rId4"/>
    <p:sldId id="257" r:id="rId5"/>
    <p:sldId id="258" r:id="rId6"/>
    <p:sldId id="284" r:id="rId7"/>
    <p:sldId id="259" r:id="rId8"/>
    <p:sldId id="260" r:id="rId9"/>
    <p:sldId id="275" r:id="rId10"/>
    <p:sldId id="276" r:id="rId11"/>
    <p:sldId id="285" r:id="rId12"/>
    <p:sldId id="277" r:id="rId13"/>
    <p:sldId id="278" r:id="rId14"/>
    <p:sldId id="263" r:id="rId15"/>
    <p:sldId id="286" r:id="rId16"/>
    <p:sldId id="264" r:id="rId17"/>
    <p:sldId id="279" r:id="rId18"/>
    <p:sldId id="262" r:id="rId19"/>
    <p:sldId id="280" r:id="rId20"/>
    <p:sldId id="271" r:id="rId21"/>
    <p:sldId id="272" r:id="rId22"/>
    <p:sldId id="265" r:id="rId23"/>
    <p:sldId id="266" r:id="rId24"/>
    <p:sldId id="267" r:id="rId25"/>
    <p:sldId id="287" r:id="rId26"/>
    <p:sldId id="288" r:id="rId27"/>
    <p:sldId id="281" r:id="rId28"/>
    <p:sldId id="282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75B9961-4258-4E17-9CC1-97F29F36E1A9}" type="datetimeFigureOut">
              <a:rPr lang="ru-RU" smtClean="0"/>
              <a:pPr/>
              <a:t>11.09.2014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marusov@mail.ru" TargetMode="External"/><Relationship Id="rId2" Type="http://schemas.openxmlformats.org/officeDocument/2006/relationships/hyperlink" Target="mailto:marusov@ukr.ne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ОСНОВИ СИСТЕМИ ДЕРЖАВНИХ ЗАКУПІВЕЛЬ В УКРАЇНІ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14818"/>
            <a:ext cx="6851104" cy="1752600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 smtClean="0"/>
              <a:t>Андрій </a:t>
            </a:r>
            <a:r>
              <a:rPr lang="uk-UA" b="1" dirty="0" err="1" smtClean="0"/>
              <a:t>Марусов</a:t>
            </a:r>
            <a:endParaRPr lang="uk-UA" b="1" dirty="0" smtClean="0"/>
          </a:p>
          <a:p>
            <a:r>
              <a:rPr lang="uk-UA" b="1" dirty="0" smtClean="0"/>
              <a:t>Голова правління </a:t>
            </a:r>
            <a:r>
              <a:rPr lang="en-US" b="1" dirty="0" smtClean="0"/>
              <a:t>Transparency International </a:t>
            </a:r>
            <a:r>
              <a:rPr lang="uk-UA" b="1" dirty="0" smtClean="0"/>
              <a:t>Україна</a:t>
            </a:r>
            <a:endParaRPr lang="en-US" b="1" dirty="0" smtClean="0"/>
          </a:p>
          <a:p>
            <a:r>
              <a:rPr lang="uk-UA" b="1" dirty="0" smtClean="0"/>
              <a:t>Експерт з державних закупівель, Центр політичних студій та аналітики</a:t>
            </a:r>
          </a:p>
          <a:p>
            <a:r>
              <a:rPr lang="uk-UA" b="1" dirty="0" smtClean="0"/>
              <a:t>Журналіст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784976" cy="10668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Відкриті торги: скорочена процедура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38293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uk-UA" sz="2400" dirty="0" smtClean="0"/>
              <a:t>У разі </a:t>
            </a:r>
            <a:r>
              <a:rPr lang="uk-UA" sz="2400" u="sng" dirty="0" smtClean="0"/>
              <a:t>обґрунтованої нагальної потреби</a:t>
            </a:r>
            <a:r>
              <a:rPr lang="uk-UA" sz="2400" dirty="0" smtClean="0"/>
              <a:t> у закупівлі </a:t>
            </a:r>
            <a:r>
              <a:rPr lang="uk-UA" sz="2400" b="1" dirty="0" smtClean="0"/>
              <a:t>продукції харчової промисловості, лікарських засобів і виробів медичного призначення </a:t>
            </a:r>
            <a:r>
              <a:rPr lang="uk-UA" sz="2400" dirty="0" smtClean="0"/>
              <a:t>строк для подання пропозицій конкурсних торгів може бути </a:t>
            </a:r>
            <a:r>
              <a:rPr lang="uk-UA" sz="2400" u="sng" dirty="0" smtClean="0"/>
              <a:t>скорочено до 10 робочих днів</a:t>
            </a:r>
            <a:r>
              <a:rPr lang="uk-UA" sz="2400" dirty="0" smtClean="0"/>
              <a:t>. </a:t>
            </a:r>
          </a:p>
          <a:p>
            <a:pPr>
              <a:spcBef>
                <a:spcPts val="600"/>
              </a:spcBef>
            </a:pPr>
            <a:r>
              <a:rPr lang="uk-UA" sz="2400" u="sng" dirty="0" smtClean="0"/>
              <a:t>Причиною</a:t>
            </a:r>
            <a:r>
              <a:rPr lang="uk-UA" sz="2400" dirty="0" smtClean="0"/>
              <a:t> скорочення строку </a:t>
            </a:r>
            <a:r>
              <a:rPr lang="uk-UA" sz="2400" u="sng" dirty="0" smtClean="0"/>
              <a:t>не може бути бездіяльність замовника </a:t>
            </a:r>
            <a:r>
              <a:rPr lang="uk-UA" sz="2400" dirty="0" smtClean="0"/>
              <a:t>щодо проведення відповідних процедур закупівель. </a:t>
            </a:r>
          </a:p>
          <a:p>
            <a:pPr>
              <a:spcBef>
                <a:spcPts val="600"/>
              </a:spcBef>
            </a:pPr>
            <a:r>
              <a:rPr lang="uk-UA" sz="2400" dirty="0" smtClean="0"/>
              <a:t>Обґрунтування нагальної потреби зазначаються в оголошенні про проведення процедури відкритих торгів та у звіті про результати проведення процедури закупівлі та не повинні свідчити про наміри замовника послабити конкуренцію між учасниками (ст. 21)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784976" cy="10668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Рамкові угоди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25658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uk-UA" sz="2400" u="sng" dirty="0" smtClean="0"/>
              <a:t>Суть рамкових угод: </a:t>
            </a:r>
            <a:r>
              <a:rPr lang="uk-UA" sz="2400" dirty="0" smtClean="0"/>
              <a:t>замовник відбирає групу постачальників (постачальника), які відповідають певним базовим умовам, та укладає з ними (або ним) рамкову угоду. Коли необхідно здійснити закупівлю, замовник проводить торги в межах цієї групи за певним критерієм та обирає переможця. </a:t>
            </a:r>
          </a:p>
          <a:p>
            <a:pPr>
              <a:spcBef>
                <a:spcPts val="600"/>
              </a:spcBef>
            </a:pPr>
            <a:r>
              <a:rPr lang="uk-UA" sz="2400" dirty="0" smtClean="0"/>
              <a:t>Закупівля за рамковими угодами здійснюється у порядку, передбаченому   для   проведення процедури відкритих торгів, двоступеневих торгів, попередньої  кваліфікації, з урахуванням особливих вимог….</a:t>
            </a:r>
          </a:p>
          <a:p>
            <a:pPr>
              <a:spcBef>
                <a:spcPts val="600"/>
              </a:spcBef>
            </a:pPr>
            <a:r>
              <a:rPr lang="uk-UA" sz="2400" dirty="0" smtClean="0"/>
              <a:t>Особливості укладення рамкових угод,  перелік товарів і послуг, які можуть закуповуватися за рамковими угодами, визначаються Уповноваженим органом. Особливості виконання рамкових угод, порядок визначення генеральних  замовників та взаємодії замовників з генеральним замовником визначаються Кабінетом Міністрів України.</a:t>
            </a:r>
          </a:p>
          <a:p>
            <a:pPr>
              <a:spcBef>
                <a:spcPts val="600"/>
              </a:spcBef>
            </a:pPr>
            <a:r>
              <a:rPr lang="uk-UA" sz="2400" dirty="0" smtClean="0"/>
              <a:t>Рамкова угода укладається </a:t>
            </a:r>
            <a:r>
              <a:rPr lang="uk-UA" sz="2400" u="sng" dirty="0" smtClean="0"/>
              <a:t>на строк не більше чотирьох років</a:t>
            </a:r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196752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uk-UA" b="1" dirty="0" smtClean="0"/>
              <a:t>Що потрібно закупити? (визначення предмету закупівлі)</a:t>
            </a:r>
          </a:p>
          <a:p>
            <a:r>
              <a:rPr lang="uk-UA" b="1" dirty="0" smtClean="0"/>
              <a:t>		</a:t>
            </a:r>
            <a:r>
              <a:rPr lang="uk-UA" b="1" i="1" dirty="0" smtClean="0"/>
              <a:t>Державний класифікатор продукції та послуг</a:t>
            </a:r>
          </a:p>
          <a:p>
            <a:pPr algn="r"/>
            <a:r>
              <a:rPr lang="uk-UA" b="1" dirty="0" smtClean="0">
                <a:solidFill>
                  <a:srgbClr val="FF0000"/>
                </a:solidFill>
              </a:rPr>
              <a:t>Наказ Мінекономіки про Порядок визначення предмету закупівлі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/>
              <a:t>Що можливо закупити? (маркетинговий аналіз)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/>
              <a:t>Скільки у нас є грошей? 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/>
              <a:t>За якою ціною закупаємо? (очікувана ціна предмету)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/>
              <a:t>Чи очікувана ціна вище порогу?</a:t>
            </a:r>
          </a:p>
          <a:p>
            <a:pPr>
              <a:buFont typeface="Wingdings" pitchFamily="2" charset="2"/>
              <a:buChar char="q"/>
            </a:pPr>
            <a:endParaRPr lang="uk-UA" b="1" dirty="0" smtClean="0"/>
          </a:p>
          <a:p>
            <a:r>
              <a:rPr lang="en-US" b="1" u="sng" dirty="0" smtClean="0"/>
              <a:t>NB</a:t>
            </a:r>
            <a:r>
              <a:rPr lang="uk-UA" b="1" u="sng" dirty="0" smtClean="0"/>
              <a:t>: </a:t>
            </a:r>
            <a:r>
              <a:rPr lang="uk-UA" b="1" dirty="0" smtClean="0"/>
              <a:t>Закон забороняє ділити предмет закупівлі, щоб уникнути процедури закупівлі!</a:t>
            </a:r>
          </a:p>
          <a:p>
            <a:endParaRPr lang="uk-UA" b="1" dirty="0" smtClean="0"/>
          </a:p>
          <a:p>
            <a:pPr>
              <a:buFont typeface="Wingdings" pitchFamily="2" charset="2"/>
              <a:buChar char="q"/>
            </a:pPr>
            <a:r>
              <a:rPr lang="uk-UA" b="1" dirty="0" smtClean="0"/>
              <a:t>За якою процедурою закупаємо? </a:t>
            </a: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uk-UA" b="1" dirty="0" smtClean="0"/>
              <a:t>Чи будемо забезпечувати гарантії виконання договору?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/>
              <a:t>Коли закупаємо?</a:t>
            </a:r>
            <a:endParaRPr lang="ru-RU" b="1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115616" y="5517232"/>
            <a:ext cx="194421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563888" y="5229200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Річний план закупівель</a:t>
            </a:r>
          </a:p>
          <a:p>
            <a:r>
              <a:rPr lang="en-US" b="1" u="sng" dirty="0" smtClean="0"/>
              <a:t>NB: </a:t>
            </a:r>
            <a:r>
              <a:rPr lang="uk-UA" b="1" dirty="0" smtClean="0"/>
              <a:t>Замовник </a:t>
            </a:r>
            <a:r>
              <a:rPr lang="uk-UA" b="1" dirty="0" err="1" smtClean="0"/>
              <a:t>зобов</a:t>
            </a:r>
            <a:r>
              <a:rPr lang="en-US" b="1" dirty="0" smtClean="0"/>
              <a:t>’</a:t>
            </a:r>
            <a:r>
              <a:rPr lang="uk-UA" b="1" dirty="0" err="1" smtClean="0"/>
              <a:t>язаний</a:t>
            </a:r>
            <a:r>
              <a:rPr lang="uk-UA" b="1" dirty="0" smtClean="0"/>
              <a:t> його публікувати!</a:t>
            </a:r>
            <a:endParaRPr lang="ru-RU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9552" y="548680"/>
            <a:ext cx="8136904" cy="106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Планування закупівлі – ключові питання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520" y="1196752"/>
            <a:ext cx="8642350" cy="527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dirty="0" smtClean="0">
                <a:latin typeface="Calibri" pitchFamily="34" charset="0"/>
              </a:rPr>
              <a:t>Інструкція з підготовки пропозицій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b="1" dirty="0" smtClean="0">
                <a:latin typeface="Calibri" pitchFamily="34" charset="0"/>
              </a:rPr>
              <a:t>Кваліфікаційні критерії учасників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b="1" dirty="0" smtClean="0">
                <a:latin typeface="Calibri" pitchFamily="34" charset="0"/>
              </a:rPr>
              <a:t>Інформація щодо характеристик предмету закупівлі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dirty="0" smtClean="0">
                <a:latin typeface="Calibri" pitchFamily="34" charset="0"/>
              </a:rPr>
              <a:t>Проект договору про закупівлю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dirty="0">
                <a:latin typeface="Calibri" pitchFamily="34" charset="0"/>
              </a:rPr>
              <a:t>О</a:t>
            </a:r>
            <a:r>
              <a:rPr lang="uk-UA" sz="2200" dirty="0" smtClean="0">
                <a:latin typeface="Calibri" pitchFamily="34" charset="0"/>
              </a:rPr>
              <a:t>пис лотів 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b="1" dirty="0" smtClean="0">
                <a:latin typeface="Calibri" pitchFamily="34" charset="0"/>
              </a:rPr>
              <a:t>Критерії та методика оцінки пропозицій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dirty="0" smtClean="0">
                <a:latin typeface="Calibri" pitchFamily="34" charset="0"/>
              </a:rPr>
              <a:t>Спосіб, місце та кінцевий строк подання пропозицій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uk-UA" sz="2200" dirty="0" smtClean="0">
                <a:latin typeface="Calibri" pitchFamily="34" charset="0"/>
              </a:rPr>
              <a:t>Інформація щодо забезпечення пропозицій \ забезпечення виконання договору тощо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endParaRPr lang="uk-UA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400" b="1" u="sng" dirty="0" smtClean="0">
                <a:latin typeface="Calibri" pitchFamily="34" charset="0"/>
              </a:rPr>
              <a:t>NB: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uk-UA" sz="2400" b="1" dirty="0" smtClean="0">
                <a:latin typeface="Calibri" pitchFamily="34" charset="0"/>
              </a:rPr>
              <a:t>Документація конкурсних торгів не повинна містити вимог, що обмежують конкуренцію та призводять до дискримінації учасників </a:t>
            </a:r>
            <a:r>
              <a:rPr lang="uk-UA" sz="2400" dirty="0" smtClean="0">
                <a:latin typeface="Calibri" pitchFamily="34" charset="0"/>
              </a:rPr>
              <a:t>(п.3 ст.22)</a:t>
            </a:r>
            <a:endParaRPr lang="ru-RU" sz="2200" dirty="0">
              <a:latin typeface="Calibri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51520" y="620688"/>
            <a:ext cx="8712968" cy="6480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Проведення</a:t>
            </a:r>
            <a:r>
              <a:rPr kumimoji="0" lang="uk-UA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закупівлі – документація конкурсних торгів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uk-UA" sz="3400" b="1" dirty="0" smtClean="0"/>
              <a:t>Критерії </a:t>
            </a:r>
            <a:r>
              <a:rPr lang="uk-UA" sz="3400" b="1" dirty="0" err="1" smtClean="0"/>
              <a:t>“відсіювання”</a:t>
            </a:r>
            <a:r>
              <a:rPr lang="uk-UA" sz="3400" b="1" dirty="0" smtClean="0"/>
              <a:t> учасників (ст.16)</a:t>
            </a:r>
            <a:endParaRPr lang="ru-RU" sz="3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/>
          </a:bodyPr>
          <a:lstStyle/>
          <a:p>
            <a:pPr marL="457200" indent="-457200">
              <a:buNone/>
              <a:defRPr/>
            </a:pPr>
            <a:r>
              <a:rPr lang="ru-RU" dirty="0" err="1" smtClean="0"/>
              <a:t>Замовник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вимагати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b="1" dirty="0" err="1" smtClean="0"/>
              <a:t>кваліфікаційні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таким </a:t>
            </a:r>
            <a:r>
              <a:rPr lang="ru-RU" b="1" dirty="0" err="1" smtClean="0"/>
              <a:t>критеріям</a:t>
            </a:r>
            <a:r>
              <a:rPr lang="ru-RU" dirty="0" smtClean="0"/>
              <a:t>: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 та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endParaRPr lang="ru-RU" dirty="0" smtClean="0"/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 </a:t>
            </a:r>
            <a:r>
              <a:rPr lang="ru-RU" dirty="0" err="1" smtClean="0"/>
              <a:t>відповідної</a:t>
            </a:r>
            <a:r>
              <a:rPr lang="ru-RU" dirty="0" smtClean="0"/>
              <a:t>  </a:t>
            </a:r>
            <a:r>
              <a:rPr lang="ru-RU" dirty="0" err="1" smtClean="0"/>
              <a:t>кваліфікації</a:t>
            </a:r>
            <a:r>
              <a:rPr lang="ru-RU" dirty="0" smtClean="0"/>
              <a:t>,  </a:t>
            </a:r>
            <a:r>
              <a:rPr lang="ru-RU" dirty="0" err="1" smtClean="0"/>
              <a:t>які</a:t>
            </a:r>
            <a:r>
              <a:rPr lang="ru-RU" dirty="0" smtClean="0"/>
              <a:t> 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необхідні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та </a:t>
            </a:r>
            <a:r>
              <a:rPr lang="ru-RU" dirty="0" err="1" smtClean="0"/>
              <a:t>досвід</a:t>
            </a:r>
            <a:endParaRPr lang="ru-RU" dirty="0" smtClean="0"/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ru-RU" dirty="0" err="1" smtClean="0"/>
              <a:t>наявність</a:t>
            </a:r>
            <a:r>
              <a:rPr lang="ru-RU" dirty="0" smtClean="0"/>
              <a:t> документально  </a:t>
            </a:r>
            <a:r>
              <a:rPr lang="ru-RU" dirty="0" err="1" smtClean="0"/>
              <a:t>підтвердженого</a:t>
            </a:r>
            <a:r>
              <a:rPr lang="ru-RU" dirty="0" smtClean="0"/>
              <a:t>  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аналогічних</a:t>
            </a:r>
            <a:r>
              <a:rPr lang="ru-RU" dirty="0" smtClean="0"/>
              <a:t> </a:t>
            </a:r>
            <a:r>
              <a:rPr lang="ru-RU" dirty="0" err="1" smtClean="0"/>
              <a:t>договорів</a:t>
            </a:r>
            <a:r>
              <a:rPr lang="ru-RU" dirty="0" smtClean="0"/>
              <a:t>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спроможності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uk-UA" sz="3400" b="1" dirty="0" smtClean="0"/>
              <a:t>Критерії </a:t>
            </a:r>
            <a:r>
              <a:rPr lang="uk-UA" sz="3400" b="1" dirty="0" err="1" smtClean="0"/>
              <a:t>“відсіювання”</a:t>
            </a:r>
            <a:r>
              <a:rPr lang="uk-UA" sz="3400" b="1" dirty="0" smtClean="0"/>
              <a:t> учасників (ст.16)</a:t>
            </a:r>
            <a:endParaRPr lang="ru-RU" sz="3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84784"/>
            <a:ext cx="8715436" cy="5089752"/>
          </a:xfrm>
        </p:spPr>
        <p:txBody>
          <a:bodyPr>
            <a:normAutofit fontScale="92500"/>
          </a:bodyPr>
          <a:lstStyle/>
          <a:p>
            <a:pPr marL="457200" indent="-457200">
              <a:buNone/>
              <a:defRPr/>
            </a:pPr>
            <a:r>
              <a:rPr lang="uk-UA" dirty="0" smtClean="0"/>
              <a:t>Замовник </a:t>
            </a:r>
            <a:r>
              <a:rPr lang="uk-UA" b="1" dirty="0" smtClean="0"/>
              <a:t>не встановлює кваліфікаційні критерії</a:t>
            </a:r>
            <a:r>
              <a:rPr lang="uk-UA" dirty="0" smtClean="0"/>
              <a:t>…у разі:</a:t>
            </a:r>
          </a:p>
          <a:p>
            <a:pPr fontAlgn="base"/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процедури</a:t>
            </a:r>
            <a:r>
              <a:rPr lang="ru-RU" dirty="0" smtClean="0"/>
              <a:t> </a:t>
            </a:r>
            <a:r>
              <a:rPr lang="ru-RU" dirty="0" err="1" smtClean="0"/>
              <a:t>запиту</a:t>
            </a:r>
            <a:r>
              <a:rPr lang="ru-RU" dirty="0" smtClean="0"/>
              <a:t> </a:t>
            </a:r>
            <a:r>
              <a:rPr lang="ru-RU" dirty="0" err="1" smtClean="0"/>
              <a:t>цінових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;</a:t>
            </a:r>
          </a:p>
          <a:p>
            <a:r>
              <a:rPr lang="uk-UA" dirty="0" smtClean="0"/>
              <a:t>закупівлі нафти…, природного і нафтового газу, електричної енергії, послуг з її передачі та розподілу, централізованого постачання теплової енергії, послуг поштового зв’язку.., телекомунікаційних послуг, у тому числі з трансляції </a:t>
            </a:r>
            <a:r>
              <a:rPr lang="uk-UA" dirty="0" err="1" smtClean="0"/>
              <a:t>радіо-</a:t>
            </a:r>
            <a:r>
              <a:rPr lang="uk-UA" dirty="0" smtClean="0"/>
              <a:t> та телесигналів, послуг з централізованого водопостачання та водовідведення, послуг з перевезення залізничним транспортом загального користування…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04" y="500042"/>
            <a:ext cx="8748496" cy="792088"/>
          </a:xfrm>
        </p:spPr>
        <p:txBody>
          <a:bodyPr>
            <a:normAutofit/>
          </a:bodyPr>
          <a:lstStyle/>
          <a:p>
            <a:r>
              <a:rPr lang="uk-UA" sz="3400" b="1" dirty="0" smtClean="0"/>
              <a:t>Підстави для відмови учаснику (ст.17)</a:t>
            </a:r>
            <a:endParaRPr lang="ru-RU" sz="3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233768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2000" dirty="0" err="1" smtClean="0"/>
              <a:t>Замовник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... </a:t>
            </a:r>
            <a:r>
              <a:rPr lang="ru-RU" sz="2000" dirty="0" err="1" smtClean="0"/>
              <a:t>докази</a:t>
            </a:r>
            <a:r>
              <a:rPr lang="ru-RU" sz="2000" dirty="0" smtClean="0"/>
              <a:t> того,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b="1" dirty="0" err="1" smtClean="0"/>
              <a:t>учасник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пропонує</a:t>
            </a:r>
            <a:r>
              <a:rPr lang="ru-RU" sz="2000" b="1" dirty="0" smtClean="0"/>
              <a:t>…</a:t>
            </a:r>
            <a:r>
              <a:rPr lang="ru-RU" sz="2000" b="1" dirty="0" err="1" smtClean="0"/>
              <a:t>замовнику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винагороду</a:t>
            </a:r>
            <a:r>
              <a:rPr lang="ru-RU" sz="2000" b="1" dirty="0" smtClean="0"/>
              <a:t> </a:t>
            </a:r>
          </a:p>
          <a:p>
            <a:pPr marL="457200" indent="-45720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2000" dirty="0" err="1" smtClean="0"/>
              <a:t>Учасника</a:t>
            </a:r>
            <a:r>
              <a:rPr lang="ru-RU" sz="2000" dirty="0" smtClean="0"/>
              <a:t>  </a:t>
            </a:r>
            <a:r>
              <a:rPr lang="ru-RU" sz="2000" dirty="0" err="1" smtClean="0"/>
              <a:t>було</a:t>
            </a:r>
            <a:r>
              <a:rPr lang="ru-RU" sz="2000" dirty="0" smtClean="0"/>
              <a:t> </a:t>
            </a:r>
            <a:r>
              <a:rPr lang="ru-RU" sz="2000" b="1" dirty="0" err="1" smtClean="0"/>
              <a:t>притягнуто</a:t>
            </a:r>
            <a:r>
              <a:rPr lang="ru-RU" sz="2000" b="1" dirty="0" smtClean="0"/>
              <a:t> до </a:t>
            </a:r>
            <a:r>
              <a:rPr lang="ru-RU" sz="2000" b="1" dirty="0" err="1" smtClean="0"/>
              <a:t>відповідальності</a:t>
            </a:r>
            <a:r>
              <a:rPr lang="ru-RU" sz="2000" b="1" dirty="0" smtClean="0"/>
              <a:t> за</a:t>
            </a:r>
            <a:r>
              <a:rPr lang="ru-RU" sz="2000" dirty="0" smtClean="0"/>
              <a:t> </a:t>
            </a:r>
            <a:r>
              <a:rPr lang="ru-RU" sz="2000" b="1" dirty="0" err="1" smtClean="0"/>
              <a:t>корупційне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правопорушення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сфері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державних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закупівель</a:t>
            </a:r>
            <a:endParaRPr lang="ru-RU" sz="2000" b="1" dirty="0" smtClean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uk-UA" sz="2100" i="1" dirty="0" smtClean="0"/>
              <a:t>Учасник був притягнутий АМКУ </a:t>
            </a:r>
            <a:r>
              <a:rPr lang="uk-UA" sz="2100" dirty="0" smtClean="0"/>
              <a:t>до відповідальності</a:t>
            </a:r>
            <a:r>
              <a:rPr lang="uk-UA" sz="2100" i="1" dirty="0" smtClean="0"/>
              <a:t> </a:t>
            </a:r>
            <a:r>
              <a:rPr lang="uk-UA" sz="2100" b="1" i="1" dirty="0" smtClean="0"/>
              <a:t>за участь у тендерних змовах </a:t>
            </a:r>
            <a:r>
              <a:rPr lang="uk-UA" sz="2100" i="1" dirty="0" smtClean="0"/>
              <a:t>протягом 3 років </a:t>
            </a:r>
            <a:endParaRPr lang="ru-RU" sz="2100" i="1" dirty="0" smtClean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2000" dirty="0" err="1" smtClean="0"/>
              <a:t>Учасник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засуджений</a:t>
            </a:r>
            <a:r>
              <a:rPr lang="ru-RU" sz="2000" dirty="0" smtClean="0"/>
              <a:t> за </a:t>
            </a:r>
            <a:r>
              <a:rPr lang="ru-RU" sz="2000" b="1" dirty="0" err="1" smtClean="0"/>
              <a:t>злочин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вчинений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 </a:t>
            </a:r>
            <a:r>
              <a:rPr lang="ru-RU" sz="2000" b="1" dirty="0" err="1" smtClean="0"/>
              <a:t>корисливих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мотивів</a:t>
            </a:r>
            <a:r>
              <a:rPr lang="ru-RU" sz="2000" dirty="0" smtClean="0"/>
              <a:t> (</a:t>
            </a:r>
            <a:r>
              <a:rPr lang="ru-RU" sz="2000" dirty="0" err="1" smtClean="0"/>
              <a:t>судимість</a:t>
            </a:r>
            <a:r>
              <a:rPr lang="ru-RU" sz="2000" dirty="0" smtClean="0"/>
              <a:t> не </a:t>
            </a:r>
            <a:r>
              <a:rPr lang="ru-RU" sz="2000" dirty="0" err="1" smtClean="0"/>
              <a:t>знято</a:t>
            </a:r>
            <a:r>
              <a:rPr lang="ru-RU" sz="2000" dirty="0" smtClean="0"/>
              <a:t>...) 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2100" b="1" dirty="0" err="1" smtClean="0"/>
              <a:t>Учасники</a:t>
            </a:r>
            <a:r>
              <a:rPr lang="ru-RU" sz="2100" b="1" dirty="0" smtClean="0"/>
              <a:t> </a:t>
            </a:r>
            <a:r>
              <a:rPr lang="ru-RU" sz="2100" b="1" dirty="0" err="1" smtClean="0"/>
              <a:t>є</a:t>
            </a:r>
            <a:r>
              <a:rPr lang="ru-RU" sz="2100" b="1" dirty="0" smtClean="0"/>
              <a:t> </a:t>
            </a:r>
            <a:r>
              <a:rPr lang="ru-RU" sz="2100" b="1" dirty="0" err="1" smtClean="0"/>
              <a:t>пов</a:t>
            </a:r>
            <a:r>
              <a:rPr lang="en-US" sz="2100" b="1" dirty="0" smtClean="0"/>
              <a:t>’</a:t>
            </a:r>
            <a:r>
              <a:rPr lang="ru-RU" sz="2100" b="1" dirty="0" err="1" smtClean="0"/>
              <a:t>язан</a:t>
            </a:r>
            <a:r>
              <a:rPr lang="uk-UA" sz="2100" b="1" dirty="0" smtClean="0"/>
              <a:t>и</a:t>
            </a:r>
            <a:r>
              <a:rPr lang="ru-RU" sz="2100" b="1" dirty="0" smtClean="0"/>
              <a:t>ми </a:t>
            </a:r>
            <a:r>
              <a:rPr lang="ru-RU" sz="2100" b="1" dirty="0" err="1" smtClean="0"/>
              <a:t>між</a:t>
            </a:r>
            <a:r>
              <a:rPr lang="ru-RU" sz="2100" b="1" dirty="0" smtClean="0"/>
              <a:t> собою</a:t>
            </a:r>
            <a:r>
              <a:rPr lang="ru-RU" sz="2100" dirty="0" smtClean="0"/>
              <a:t> особами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uk-UA" sz="2100" b="1" i="1" dirty="0" smtClean="0"/>
              <a:t>Учасник є </a:t>
            </a:r>
            <a:r>
              <a:rPr lang="uk-UA" sz="2100" b="1" i="1" dirty="0" err="1" smtClean="0"/>
              <a:t>пов</a:t>
            </a:r>
            <a:r>
              <a:rPr lang="en-US" sz="2100" b="1" i="1" dirty="0" smtClean="0"/>
              <a:t>’</a:t>
            </a:r>
            <a:r>
              <a:rPr lang="uk-UA" sz="2100" b="1" i="1" dirty="0" err="1" smtClean="0"/>
              <a:t>язаним</a:t>
            </a:r>
            <a:r>
              <a:rPr lang="uk-UA" sz="2100" b="1" i="1" dirty="0" smtClean="0"/>
              <a:t> з членом тендерного комітету</a:t>
            </a:r>
            <a:endParaRPr lang="ru-RU" sz="2100" b="1" i="1" dirty="0" smtClean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2000" dirty="0" err="1" smtClean="0"/>
              <a:t>Учасник</a:t>
            </a:r>
            <a:r>
              <a:rPr lang="ru-RU" sz="2000" dirty="0" smtClean="0"/>
              <a:t> </a:t>
            </a:r>
            <a:r>
              <a:rPr lang="ru-RU" sz="2000" b="1" dirty="0" err="1" smtClean="0"/>
              <a:t>є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банкрутом</a:t>
            </a:r>
            <a:r>
              <a:rPr lang="ru-RU" sz="2000" b="1" dirty="0" smtClean="0"/>
              <a:t> 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2000" dirty="0" err="1" smtClean="0"/>
              <a:t>Замовник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відмовити</a:t>
            </a:r>
            <a:r>
              <a:rPr lang="ru-RU" sz="2000" dirty="0" smtClean="0"/>
              <a:t> </a:t>
            </a:r>
            <a:r>
              <a:rPr lang="ru-RU" sz="2000" dirty="0" err="1" smtClean="0"/>
              <a:t>учаснику</a:t>
            </a:r>
            <a:r>
              <a:rPr lang="ru-RU" sz="2000" dirty="0" smtClean="0"/>
              <a:t>,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... </a:t>
            </a:r>
            <a:r>
              <a:rPr lang="ru-RU" sz="2000" b="1" dirty="0" err="1" smtClean="0"/>
              <a:t>учасник</a:t>
            </a:r>
            <a:r>
              <a:rPr lang="ru-RU" sz="2000" b="1" dirty="0" smtClean="0"/>
              <a:t>  </a:t>
            </a:r>
            <a:r>
              <a:rPr lang="ru-RU" sz="2000" b="1" dirty="0" err="1" smtClean="0"/>
              <a:t>має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заборгованість</a:t>
            </a:r>
            <a:r>
              <a:rPr lang="ru-RU" sz="2000" b="1" dirty="0" smtClean="0"/>
              <a:t>  </a:t>
            </a:r>
            <a:r>
              <a:rPr lang="ru-RU" sz="2000" b="1" dirty="0" err="1" smtClean="0"/>
              <a:t>із</a:t>
            </a:r>
            <a:r>
              <a:rPr lang="ru-RU" sz="2000" b="1" dirty="0" smtClean="0"/>
              <a:t>  </a:t>
            </a:r>
            <a:r>
              <a:rPr lang="ru-RU" sz="2000" b="1" dirty="0" err="1" smtClean="0"/>
              <a:t>сплати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податків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зборів</a:t>
            </a:r>
            <a:r>
              <a:rPr lang="ru-RU" sz="2000" dirty="0" smtClean="0"/>
              <a:t>…</a:t>
            </a:r>
            <a:r>
              <a:rPr lang="uk-UA" sz="2000" dirty="0" smtClean="0"/>
              <a:t>або </a:t>
            </a:r>
            <a:r>
              <a:rPr lang="uk-UA" sz="2000" i="1" dirty="0" smtClean="0"/>
              <a:t>зареєстрований в офшорних зонах…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0" y="1340768"/>
            <a:ext cx="914400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ru-RU" sz="2000" dirty="0">
                <a:latin typeface="+mn-lt"/>
              </a:rPr>
              <a:t>У </a:t>
            </a:r>
            <a:r>
              <a:rPr lang="ru-RU" sz="2000" dirty="0" err="1">
                <a:latin typeface="+mn-lt"/>
              </a:rPr>
              <a:t>разі</a:t>
            </a:r>
            <a:r>
              <a:rPr lang="ru-RU" sz="2000" dirty="0">
                <a:latin typeface="+mn-lt"/>
              </a:rPr>
              <a:t> здійснення закупівлі </a:t>
            </a:r>
            <a:r>
              <a:rPr lang="ru-RU" sz="2000" dirty="0" err="1">
                <a:latin typeface="+mn-lt"/>
              </a:rPr>
              <a:t>товарів</a:t>
            </a:r>
            <a:r>
              <a:rPr lang="ru-RU" sz="2000" dirty="0">
                <a:latin typeface="+mn-lt"/>
              </a:rPr>
              <a:t>, </a:t>
            </a:r>
            <a:r>
              <a:rPr lang="ru-RU" sz="2000" dirty="0" err="1">
                <a:latin typeface="+mn-lt"/>
              </a:rPr>
              <a:t>робіт</a:t>
            </a:r>
            <a:r>
              <a:rPr lang="ru-RU" sz="2000" dirty="0">
                <a:latin typeface="+mn-lt"/>
              </a:rPr>
              <a:t>  і </a:t>
            </a:r>
            <a:r>
              <a:rPr lang="ru-RU" sz="2000" dirty="0" err="1">
                <a:latin typeface="+mn-lt"/>
              </a:rPr>
              <a:t>послуг</a:t>
            </a:r>
            <a:r>
              <a:rPr lang="ru-RU" sz="2000" dirty="0">
                <a:latin typeface="+mn-lt"/>
              </a:rPr>
              <a:t>, </a:t>
            </a:r>
            <a:r>
              <a:rPr lang="ru-RU" sz="2000" dirty="0" err="1">
                <a:latin typeface="+mn-lt"/>
              </a:rPr>
              <a:t>що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err="1">
                <a:latin typeface="+mn-lt"/>
              </a:rPr>
              <a:t>виробляються</a:t>
            </a:r>
            <a:r>
              <a:rPr lang="ru-RU" sz="2000" dirty="0">
                <a:latin typeface="+mn-lt"/>
              </a:rPr>
              <a:t>,  </a:t>
            </a:r>
            <a:r>
              <a:rPr lang="ru-RU" sz="2000" dirty="0" err="1">
                <a:latin typeface="+mn-lt"/>
              </a:rPr>
              <a:t>виконуються</a:t>
            </a:r>
            <a:r>
              <a:rPr lang="ru-RU" sz="2000" dirty="0">
                <a:latin typeface="+mn-lt"/>
              </a:rPr>
              <a:t>  </a:t>
            </a:r>
            <a:r>
              <a:rPr lang="ru-RU" sz="2000" dirty="0" err="1">
                <a:latin typeface="+mn-lt"/>
              </a:rPr>
              <a:t>чи</a:t>
            </a:r>
            <a:r>
              <a:rPr lang="ru-RU" sz="2000" dirty="0">
                <a:latin typeface="+mn-lt"/>
              </a:rPr>
              <a:t>  </a:t>
            </a:r>
            <a:r>
              <a:rPr lang="ru-RU" sz="2000" dirty="0" err="1">
                <a:latin typeface="+mn-lt"/>
              </a:rPr>
              <a:t>надаються</a:t>
            </a:r>
            <a:r>
              <a:rPr lang="ru-RU" sz="2000" dirty="0">
                <a:latin typeface="+mn-lt"/>
              </a:rPr>
              <a:t> не за </a:t>
            </a:r>
            <a:r>
              <a:rPr lang="ru-RU" sz="2000" dirty="0" err="1">
                <a:latin typeface="+mn-lt"/>
              </a:rPr>
              <a:t>окремо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err="1">
                <a:latin typeface="+mn-lt"/>
              </a:rPr>
              <a:t>розробленою</a:t>
            </a:r>
            <a:r>
              <a:rPr lang="ru-RU" sz="2000" dirty="0">
                <a:latin typeface="+mn-lt"/>
              </a:rPr>
              <a:t>  </a:t>
            </a:r>
            <a:r>
              <a:rPr lang="ru-RU" sz="2000" dirty="0" err="1">
                <a:latin typeface="+mn-lt"/>
              </a:rPr>
              <a:t>специфікацією</a:t>
            </a:r>
            <a:r>
              <a:rPr lang="ru-RU" sz="2000" dirty="0">
                <a:latin typeface="+mn-lt"/>
              </a:rPr>
              <a:t> (</a:t>
            </a:r>
            <a:r>
              <a:rPr lang="ru-RU" sz="2000" dirty="0" err="1">
                <a:latin typeface="+mn-lt"/>
              </a:rPr>
              <a:t>технічним</a:t>
            </a:r>
            <a:r>
              <a:rPr lang="ru-RU" sz="2000" dirty="0">
                <a:latin typeface="+mn-lt"/>
              </a:rPr>
              <a:t> проектом), для </a:t>
            </a:r>
            <a:r>
              <a:rPr lang="ru-RU" sz="2000" dirty="0" err="1">
                <a:latin typeface="+mn-lt"/>
              </a:rPr>
              <a:t>яких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err="1">
                <a:latin typeface="+mn-lt"/>
              </a:rPr>
              <a:t>існує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err="1">
                <a:latin typeface="+mn-lt"/>
              </a:rPr>
              <a:t>постійно</a:t>
            </a:r>
            <a:r>
              <a:rPr lang="ru-RU" sz="2000" dirty="0">
                <a:latin typeface="+mn-lt"/>
              </a:rPr>
              <a:t> діючий  </a:t>
            </a:r>
            <a:r>
              <a:rPr lang="ru-RU" sz="2000" dirty="0" err="1">
                <a:latin typeface="+mn-lt"/>
              </a:rPr>
              <a:t>ринок</a:t>
            </a:r>
            <a:r>
              <a:rPr lang="ru-RU" sz="2000" dirty="0">
                <a:latin typeface="+mn-lt"/>
              </a:rPr>
              <a:t> - </a:t>
            </a:r>
            <a:r>
              <a:rPr lang="ru-RU" sz="2000" b="1" dirty="0" err="1">
                <a:latin typeface="+mn-lt"/>
              </a:rPr>
              <a:t>ціна</a:t>
            </a:r>
            <a:r>
              <a:rPr lang="ru-RU" sz="2000" dirty="0">
                <a:latin typeface="+mn-lt"/>
              </a:rPr>
              <a:t>;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ru-RU" sz="2000" dirty="0">
                <a:latin typeface="+mn-lt"/>
              </a:rPr>
              <a:t>У </a:t>
            </a:r>
            <a:r>
              <a:rPr lang="ru-RU" sz="2000" dirty="0" err="1">
                <a:latin typeface="+mn-lt"/>
              </a:rPr>
              <a:t>разі</a:t>
            </a:r>
            <a:r>
              <a:rPr lang="ru-RU" sz="2000" dirty="0">
                <a:latin typeface="+mn-lt"/>
              </a:rPr>
              <a:t>   здійснення   </a:t>
            </a:r>
            <a:r>
              <a:rPr lang="ru-RU" sz="2000" b="1" dirty="0">
                <a:latin typeface="+mn-lt"/>
              </a:rPr>
              <a:t>закупівлі, яка </a:t>
            </a:r>
            <a:r>
              <a:rPr lang="ru-RU" sz="2000" b="1" dirty="0" err="1">
                <a:latin typeface="+mn-lt"/>
              </a:rPr>
              <a:t>має</a:t>
            </a:r>
            <a:r>
              <a:rPr lang="ru-RU" sz="2000" b="1" dirty="0">
                <a:latin typeface="+mn-lt"/>
              </a:rPr>
              <a:t> </a:t>
            </a:r>
            <a:r>
              <a:rPr lang="ru-RU" sz="2000" b="1" dirty="0" err="1">
                <a:latin typeface="+mn-lt"/>
              </a:rPr>
              <a:t>складний</a:t>
            </a:r>
            <a:r>
              <a:rPr lang="ru-RU" sz="2000" b="1" dirty="0">
                <a:latin typeface="+mn-lt"/>
              </a:rPr>
              <a:t> </a:t>
            </a:r>
            <a:r>
              <a:rPr lang="ru-RU" sz="2000" b="1" dirty="0" err="1">
                <a:latin typeface="+mn-lt"/>
              </a:rPr>
              <a:t>або</a:t>
            </a:r>
            <a:r>
              <a:rPr lang="ru-RU" sz="2000" b="1" dirty="0">
                <a:latin typeface="+mn-lt"/>
              </a:rPr>
              <a:t>  </a:t>
            </a:r>
            <a:r>
              <a:rPr lang="ru-RU" sz="2000" b="1" dirty="0" err="1">
                <a:latin typeface="+mn-lt"/>
              </a:rPr>
              <a:t>спеціалізований</a:t>
            </a:r>
            <a:r>
              <a:rPr lang="ru-RU" sz="2000" b="1" dirty="0">
                <a:latin typeface="+mn-lt"/>
              </a:rPr>
              <a:t> характер </a:t>
            </a:r>
            <a:r>
              <a:rPr lang="ru-RU" sz="2000" dirty="0">
                <a:latin typeface="+mn-lt"/>
              </a:rPr>
              <a:t>(у  тому  </a:t>
            </a:r>
            <a:r>
              <a:rPr lang="ru-RU" sz="2000" dirty="0" err="1">
                <a:latin typeface="+mn-lt"/>
              </a:rPr>
              <a:t>числі</a:t>
            </a:r>
            <a:r>
              <a:rPr lang="ru-RU" sz="2000" dirty="0">
                <a:latin typeface="+mn-lt"/>
              </a:rPr>
              <a:t>  </a:t>
            </a:r>
            <a:r>
              <a:rPr lang="ru-RU" sz="2000" dirty="0" err="1">
                <a:latin typeface="+mn-lt"/>
              </a:rPr>
              <a:t>консультаційних</a:t>
            </a:r>
            <a:r>
              <a:rPr lang="ru-RU" sz="2000" dirty="0">
                <a:latin typeface="+mn-lt"/>
              </a:rPr>
              <a:t>  </a:t>
            </a:r>
            <a:r>
              <a:rPr lang="ru-RU" sz="2000" dirty="0" err="1">
                <a:latin typeface="+mn-lt"/>
              </a:rPr>
              <a:t>послуг</a:t>
            </a:r>
            <a:r>
              <a:rPr lang="ru-RU" sz="2000" dirty="0">
                <a:latin typeface="+mn-lt"/>
              </a:rPr>
              <a:t>,  </a:t>
            </a:r>
            <a:r>
              <a:rPr lang="ru-RU" sz="2000" dirty="0" err="1">
                <a:latin typeface="+mn-lt"/>
              </a:rPr>
              <a:t>наукових</a:t>
            </a:r>
            <a:r>
              <a:rPr lang="ru-RU" sz="2000" dirty="0">
                <a:latin typeface="+mn-lt"/>
              </a:rPr>
              <a:t>      </a:t>
            </a:r>
            <a:r>
              <a:rPr lang="ru-RU" sz="2000" dirty="0" err="1">
                <a:latin typeface="+mn-lt"/>
              </a:rPr>
              <a:t>досліджень</a:t>
            </a:r>
            <a:r>
              <a:rPr lang="ru-RU" sz="2000" dirty="0">
                <a:latin typeface="+mn-lt"/>
              </a:rPr>
              <a:t>,      </a:t>
            </a:r>
            <a:r>
              <a:rPr lang="ru-RU" sz="2000" dirty="0" err="1">
                <a:latin typeface="+mn-lt"/>
              </a:rPr>
              <a:t>експериментів</a:t>
            </a:r>
            <a:r>
              <a:rPr lang="ru-RU" sz="2000" dirty="0">
                <a:latin typeface="+mn-lt"/>
              </a:rPr>
              <a:t>     </a:t>
            </a:r>
            <a:r>
              <a:rPr lang="ru-RU" sz="2000" dirty="0" err="1">
                <a:latin typeface="+mn-lt"/>
              </a:rPr>
              <a:t>або</a:t>
            </a:r>
            <a:r>
              <a:rPr lang="ru-RU" sz="2000" dirty="0">
                <a:latin typeface="+mn-lt"/>
              </a:rPr>
              <a:t>     </a:t>
            </a:r>
            <a:r>
              <a:rPr lang="ru-RU" sz="2000" dirty="0" err="1">
                <a:latin typeface="+mn-lt"/>
              </a:rPr>
              <a:t>розробок</a:t>
            </a:r>
            <a:r>
              <a:rPr lang="ru-RU" sz="2000" dirty="0">
                <a:latin typeface="+mn-lt"/>
              </a:rPr>
              <a:t>, </a:t>
            </a:r>
            <a:r>
              <a:rPr lang="ru-RU" sz="2000" dirty="0" err="1">
                <a:latin typeface="+mn-lt"/>
              </a:rPr>
              <a:t>дослідно-конструкторських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err="1">
                <a:latin typeface="+mn-lt"/>
              </a:rPr>
              <a:t>робіт</a:t>
            </a:r>
            <a:r>
              <a:rPr lang="ru-RU" sz="2000" dirty="0">
                <a:latin typeface="+mn-lt"/>
              </a:rPr>
              <a:t>), - </a:t>
            </a:r>
            <a:r>
              <a:rPr lang="ru-RU" sz="2000" b="1" dirty="0" err="1">
                <a:latin typeface="+mn-lt"/>
              </a:rPr>
              <a:t>ціна</a:t>
            </a:r>
            <a:r>
              <a:rPr lang="ru-RU" sz="2000" b="1" dirty="0">
                <a:latin typeface="+mn-lt"/>
              </a:rPr>
              <a:t> разом з </a:t>
            </a:r>
            <a:r>
              <a:rPr lang="ru-RU" sz="2000" b="1" dirty="0" err="1">
                <a:latin typeface="+mn-lt"/>
              </a:rPr>
              <a:t>іншими</a:t>
            </a:r>
            <a:r>
              <a:rPr lang="ru-RU" sz="2000" b="1" dirty="0">
                <a:latin typeface="+mn-lt"/>
              </a:rPr>
              <a:t> </a:t>
            </a:r>
            <a:r>
              <a:rPr lang="ru-RU" sz="2000" b="1" dirty="0" err="1">
                <a:latin typeface="+mn-lt"/>
              </a:rPr>
              <a:t>критеріями</a:t>
            </a:r>
            <a:r>
              <a:rPr lang="ru-RU" sz="2000" b="1" dirty="0">
                <a:latin typeface="+mn-lt"/>
              </a:rPr>
              <a:t>  </a:t>
            </a:r>
            <a:r>
              <a:rPr lang="ru-RU" sz="2000" b="1" dirty="0" err="1">
                <a:latin typeface="+mn-lt"/>
              </a:rPr>
              <a:t>оцінки</a:t>
            </a:r>
            <a:r>
              <a:rPr lang="ru-RU" sz="2000" dirty="0">
                <a:latin typeface="+mn-lt"/>
              </a:rPr>
              <a:t>, </a:t>
            </a:r>
            <a:r>
              <a:rPr lang="ru-RU" sz="2000" dirty="0" err="1">
                <a:latin typeface="+mn-lt"/>
              </a:rPr>
              <a:t>зокрема</a:t>
            </a:r>
            <a:r>
              <a:rPr lang="ru-RU" sz="2000" dirty="0">
                <a:latin typeface="+mn-lt"/>
              </a:rPr>
              <a:t> такими, як:  </a:t>
            </a:r>
            <a:r>
              <a:rPr lang="ru-RU" dirty="0" err="1">
                <a:latin typeface="+mn-lt"/>
              </a:rPr>
              <a:t>якість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виконання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робіт</a:t>
            </a:r>
            <a:r>
              <a:rPr lang="ru-RU" dirty="0">
                <a:latin typeface="+mn-lt"/>
              </a:rPr>
              <a:t>, </a:t>
            </a:r>
            <a:r>
              <a:rPr lang="ru-RU" dirty="0" err="1">
                <a:latin typeface="+mn-lt"/>
              </a:rPr>
              <a:t>послуг</a:t>
            </a:r>
            <a:r>
              <a:rPr lang="ru-RU" dirty="0">
                <a:latin typeface="+mn-lt"/>
              </a:rPr>
              <a:t>;  </a:t>
            </a:r>
            <a:r>
              <a:rPr lang="ru-RU" dirty="0" err="1">
                <a:latin typeface="+mn-lt"/>
              </a:rPr>
              <a:t>умови</a:t>
            </a:r>
            <a:r>
              <a:rPr lang="ru-RU" dirty="0">
                <a:latin typeface="+mn-lt"/>
              </a:rPr>
              <a:t> оплати;  строк </a:t>
            </a:r>
            <a:r>
              <a:rPr lang="ru-RU" dirty="0" err="1">
                <a:latin typeface="+mn-lt"/>
              </a:rPr>
              <a:t>виконання</a:t>
            </a:r>
            <a:r>
              <a:rPr lang="ru-RU" dirty="0">
                <a:latin typeface="+mn-lt"/>
              </a:rPr>
              <a:t>;  </a:t>
            </a:r>
            <a:r>
              <a:rPr lang="ru-RU" dirty="0" err="1">
                <a:latin typeface="+mn-lt"/>
              </a:rPr>
              <a:t>гарантійне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обслуговування</a:t>
            </a:r>
            <a:r>
              <a:rPr lang="ru-RU" dirty="0">
                <a:latin typeface="+mn-lt"/>
              </a:rPr>
              <a:t>;  </a:t>
            </a:r>
            <a:r>
              <a:rPr lang="ru-RU" dirty="0" err="1">
                <a:latin typeface="+mn-lt"/>
              </a:rPr>
              <a:t>експлуатаційні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витрати</a:t>
            </a:r>
            <a:r>
              <a:rPr lang="ru-RU" dirty="0">
                <a:latin typeface="+mn-lt"/>
              </a:rPr>
              <a:t>;       передача </a:t>
            </a:r>
            <a:r>
              <a:rPr lang="ru-RU" dirty="0" err="1">
                <a:latin typeface="+mn-lt"/>
              </a:rPr>
              <a:t>технології</a:t>
            </a:r>
            <a:r>
              <a:rPr lang="ru-RU" dirty="0">
                <a:latin typeface="+mn-lt"/>
              </a:rPr>
              <a:t>  та </a:t>
            </a:r>
            <a:r>
              <a:rPr lang="ru-RU" dirty="0" err="1">
                <a:latin typeface="+mn-lt"/>
              </a:rPr>
              <a:t>підготовка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управлінських</a:t>
            </a:r>
            <a:r>
              <a:rPr lang="ru-RU" dirty="0">
                <a:latin typeface="+mn-lt"/>
              </a:rPr>
              <a:t>,  </a:t>
            </a:r>
            <a:r>
              <a:rPr lang="ru-RU" dirty="0" err="1">
                <a:latin typeface="+mn-lt"/>
              </a:rPr>
              <a:t>наукових</a:t>
            </a:r>
            <a:r>
              <a:rPr lang="ru-RU" dirty="0">
                <a:latin typeface="+mn-lt"/>
              </a:rPr>
              <a:t> і  </a:t>
            </a:r>
            <a:r>
              <a:rPr lang="ru-RU" dirty="0" err="1">
                <a:latin typeface="+mn-lt"/>
              </a:rPr>
              <a:t>виробничих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кадрів</a:t>
            </a:r>
            <a:r>
              <a:rPr lang="ru-RU" dirty="0">
                <a:latin typeface="+mn-lt"/>
              </a:rPr>
              <a:t>,  </a:t>
            </a:r>
            <a:r>
              <a:rPr lang="ru-RU" dirty="0" err="1">
                <a:latin typeface="+mn-lt"/>
              </a:rPr>
              <a:t>включаючи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використання</a:t>
            </a:r>
            <a:r>
              <a:rPr lang="ru-RU" dirty="0">
                <a:latin typeface="+mn-lt"/>
              </a:rPr>
              <a:t>  </a:t>
            </a:r>
            <a:r>
              <a:rPr lang="ru-RU" dirty="0" err="1">
                <a:latin typeface="+mn-lt"/>
              </a:rPr>
              <a:t>місцевих</a:t>
            </a:r>
            <a:r>
              <a:rPr lang="ru-RU" dirty="0">
                <a:latin typeface="+mn-lt"/>
              </a:rPr>
              <a:t>  </a:t>
            </a:r>
            <a:r>
              <a:rPr lang="ru-RU" dirty="0" err="1">
                <a:latin typeface="+mn-lt"/>
              </a:rPr>
              <a:t>ресурсів</a:t>
            </a:r>
            <a:r>
              <a:rPr lang="ru-RU" dirty="0">
                <a:latin typeface="+mn-lt"/>
              </a:rPr>
              <a:t>,  у тому </a:t>
            </a:r>
            <a:r>
              <a:rPr lang="ru-RU" dirty="0" err="1">
                <a:latin typeface="+mn-lt"/>
              </a:rPr>
              <a:t>числі</a:t>
            </a:r>
            <a:r>
              <a:rPr lang="ru-RU" dirty="0">
                <a:latin typeface="+mn-lt"/>
              </a:rPr>
              <a:t> засобів  </a:t>
            </a:r>
            <a:r>
              <a:rPr lang="ru-RU" dirty="0" err="1">
                <a:latin typeface="+mn-lt"/>
              </a:rPr>
              <a:t>виробництва</a:t>
            </a:r>
            <a:r>
              <a:rPr lang="ru-RU" dirty="0">
                <a:latin typeface="+mn-lt"/>
              </a:rPr>
              <a:t>,  </a:t>
            </a:r>
            <a:r>
              <a:rPr lang="ru-RU" dirty="0" err="1">
                <a:latin typeface="+mn-lt"/>
              </a:rPr>
              <a:t>робочої</a:t>
            </a:r>
            <a:r>
              <a:rPr lang="ru-RU" dirty="0">
                <a:latin typeface="+mn-lt"/>
              </a:rPr>
              <a:t>  </a:t>
            </a:r>
            <a:r>
              <a:rPr lang="ru-RU" dirty="0" err="1">
                <a:latin typeface="+mn-lt"/>
              </a:rPr>
              <a:t>сили</a:t>
            </a:r>
            <a:r>
              <a:rPr lang="ru-RU" dirty="0">
                <a:latin typeface="+mn-lt"/>
              </a:rPr>
              <a:t> і </a:t>
            </a:r>
            <a:r>
              <a:rPr lang="ru-RU" dirty="0" err="1">
                <a:latin typeface="+mn-lt"/>
              </a:rPr>
              <a:t>матеріалів</a:t>
            </a:r>
            <a:r>
              <a:rPr lang="ru-RU" dirty="0">
                <a:latin typeface="+mn-lt"/>
              </a:rPr>
              <a:t> для  </a:t>
            </a:r>
            <a:r>
              <a:rPr lang="ru-RU" dirty="0" err="1">
                <a:latin typeface="+mn-lt"/>
              </a:rPr>
              <a:t>виготовлення</a:t>
            </a:r>
            <a:r>
              <a:rPr lang="ru-RU" dirty="0">
                <a:latin typeface="+mn-lt"/>
              </a:rPr>
              <a:t>  </a:t>
            </a:r>
            <a:r>
              <a:rPr lang="ru-RU" dirty="0" err="1">
                <a:latin typeface="+mn-lt"/>
              </a:rPr>
              <a:t>товарів</a:t>
            </a:r>
            <a:r>
              <a:rPr lang="ru-RU" dirty="0">
                <a:latin typeface="+mn-lt"/>
              </a:rPr>
              <a:t>,  </a:t>
            </a:r>
            <a:r>
              <a:rPr lang="ru-RU" dirty="0" err="1">
                <a:latin typeface="+mn-lt"/>
              </a:rPr>
              <a:t>виконання</a:t>
            </a:r>
            <a:r>
              <a:rPr lang="ru-RU" dirty="0">
                <a:latin typeface="+mn-lt"/>
              </a:rPr>
              <a:t>  </a:t>
            </a:r>
            <a:r>
              <a:rPr lang="ru-RU" dirty="0" err="1">
                <a:latin typeface="+mn-lt"/>
              </a:rPr>
              <a:t>робіт</a:t>
            </a:r>
            <a:r>
              <a:rPr lang="ru-RU" dirty="0">
                <a:latin typeface="+mn-lt"/>
              </a:rPr>
              <a:t>,   </a:t>
            </a:r>
            <a:r>
              <a:rPr lang="ru-RU" dirty="0" err="1">
                <a:latin typeface="+mn-lt"/>
              </a:rPr>
              <a:t>надання</a:t>
            </a:r>
            <a:r>
              <a:rPr lang="ru-RU" dirty="0">
                <a:latin typeface="+mn-lt"/>
              </a:rPr>
              <a:t>   </a:t>
            </a:r>
            <a:r>
              <a:rPr lang="ru-RU" dirty="0" err="1">
                <a:latin typeface="+mn-lt"/>
              </a:rPr>
              <a:t>послуг</a:t>
            </a:r>
            <a:r>
              <a:rPr lang="ru-RU" dirty="0">
                <a:latin typeface="+mn-lt"/>
              </a:rPr>
              <a:t>,   </a:t>
            </a:r>
            <a:r>
              <a:rPr lang="ru-RU" dirty="0" err="1">
                <a:latin typeface="+mn-lt"/>
              </a:rPr>
              <a:t>що</a:t>
            </a:r>
            <a:r>
              <a:rPr lang="ru-RU" dirty="0">
                <a:latin typeface="+mn-lt"/>
              </a:rPr>
              <a:t>  </a:t>
            </a:r>
            <a:r>
              <a:rPr lang="ru-RU" dirty="0" err="1">
                <a:latin typeface="+mn-lt"/>
              </a:rPr>
              <a:t>пропонуються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учасником</a:t>
            </a:r>
            <a:r>
              <a:rPr lang="ru-RU" dirty="0">
                <a:latin typeface="+mn-lt"/>
              </a:rPr>
              <a:t>.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ru-RU" sz="2400" b="1" dirty="0">
                <a:latin typeface="+mn-lt"/>
              </a:rPr>
              <a:t>В </a:t>
            </a:r>
            <a:r>
              <a:rPr lang="ru-RU" sz="2400" b="1" dirty="0" err="1">
                <a:latin typeface="+mn-lt"/>
              </a:rPr>
              <a:t>будь-якому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випадку</a:t>
            </a:r>
            <a:r>
              <a:rPr lang="ru-RU" sz="2400" b="1" dirty="0">
                <a:latin typeface="+mn-lt"/>
              </a:rPr>
              <a:t>, </a:t>
            </a:r>
            <a:r>
              <a:rPr lang="ru-RU" sz="2400" b="1" dirty="0" err="1">
                <a:latin typeface="+mn-lt"/>
              </a:rPr>
              <a:t>питома</a:t>
            </a:r>
            <a:r>
              <a:rPr lang="ru-RU" sz="2400" b="1" dirty="0">
                <a:latin typeface="+mn-lt"/>
              </a:rPr>
              <a:t> вага </a:t>
            </a:r>
            <a:r>
              <a:rPr lang="ru-RU" sz="2400" b="1" dirty="0" err="1">
                <a:latin typeface="+mn-lt"/>
              </a:rPr>
              <a:t>цінового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критерію</a:t>
            </a:r>
            <a:r>
              <a:rPr lang="ru-RU" sz="2400" b="1" dirty="0">
                <a:latin typeface="+mn-lt"/>
              </a:rPr>
              <a:t> не </a:t>
            </a:r>
            <a:r>
              <a:rPr lang="ru-RU" sz="2400" b="1" dirty="0" err="1">
                <a:latin typeface="+mn-lt"/>
              </a:rPr>
              <a:t>може</a:t>
            </a:r>
            <a:r>
              <a:rPr lang="ru-RU" sz="2400" b="1" dirty="0">
                <a:latin typeface="+mn-lt"/>
              </a:rPr>
              <a:t> бути </a:t>
            </a:r>
            <a:r>
              <a:rPr lang="ru-RU" sz="2400" b="1" dirty="0" err="1">
                <a:latin typeface="+mn-lt"/>
              </a:rPr>
              <a:t>нижчою</a:t>
            </a:r>
            <a:r>
              <a:rPr lang="ru-RU" sz="2400" b="1" dirty="0">
                <a:latin typeface="+mn-lt"/>
              </a:rPr>
              <a:t> 50%. </a:t>
            </a:r>
            <a:r>
              <a:rPr lang="ru-RU" sz="2000" dirty="0">
                <a:latin typeface="+mn-lt"/>
              </a:rPr>
              <a:t/>
            </a:r>
            <a:br>
              <a:rPr lang="ru-RU" sz="2000" dirty="0">
                <a:latin typeface="+mn-lt"/>
              </a:rPr>
            </a:br>
            <a:endParaRPr lang="uk-UA" sz="2000" dirty="0">
              <a:latin typeface="+mn-lt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620688"/>
            <a:ext cx="8229600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Критерії оцінки пропозицій (ст.28)</a:t>
            </a:r>
            <a:endParaRPr kumimoji="0" lang="ru-RU" sz="3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024" y="428604"/>
            <a:ext cx="8784976" cy="1066800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Умови для застосування переговорної процедури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097178"/>
          </a:xfrm>
        </p:spPr>
        <p:txBody>
          <a:bodyPr>
            <a:noAutofit/>
          </a:bodyPr>
          <a:lstStyle/>
          <a:p>
            <a:r>
              <a:rPr lang="uk-UA" sz="2000" dirty="0" smtClean="0"/>
              <a:t>Закупівля творів мистецтва, або </a:t>
            </a:r>
            <a:r>
              <a:rPr lang="uk-UA" sz="2000" u="sng" dirty="0" smtClean="0"/>
              <a:t>закупівля, </a:t>
            </a:r>
            <a:r>
              <a:rPr lang="uk-UA" sz="2000" u="sng" dirty="0" err="1" smtClean="0"/>
              <a:t>повязана</a:t>
            </a:r>
            <a:r>
              <a:rPr lang="uk-UA" sz="2000" u="sng" dirty="0" smtClean="0"/>
              <a:t> із захистом прав інтелектуальної власності</a:t>
            </a:r>
            <a:r>
              <a:rPr lang="uk-UA" sz="2000" dirty="0" smtClean="0"/>
              <a:t>…</a:t>
            </a:r>
          </a:p>
          <a:p>
            <a:r>
              <a:rPr lang="uk-UA" sz="2000" dirty="0" smtClean="0"/>
              <a:t>Відсутність конкуренції… </a:t>
            </a:r>
            <a:r>
              <a:rPr lang="uk-UA" sz="2000" u="sng" dirty="0" smtClean="0"/>
              <a:t>предмет закупівлі може бути поставлений тільки певним постачальником…</a:t>
            </a:r>
          </a:p>
          <a:p>
            <a:r>
              <a:rPr lang="uk-UA" sz="2000" dirty="0" smtClean="0"/>
              <a:t>Нагальна потреба у здійсненні закупівлі </a:t>
            </a:r>
            <a:r>
              <a:rPr lang="uk-UA" sz="2000" u="sng" dirty="0" smtClean="0"/>
              <a:t>у зв'язку з виникненням особливих  економічних  чи соціальних обставин, зокрема: </a:t>
            </a:r>
          </a:p>
          <a:p>
            <a:pPr>
              <a:buNone/>
            </a:pPr>
            <a:r>
              <a:rPr lang="uk-UA" sz="2000" dirty="0" smtClean="0"/>
              <a:t>Збройні сили та весь силовий блок  зараз може закуповувати все, що завгодно  у одного учасника!</a:t>
            </a:r>
          </a:p>
          <a:p>
            <a:r>
              <a:rPr lang="uk-UA" sz="2000" dirty="0" smtClean="0"/>
              <a:t>Якщо </a:t>
            </a:r>
            <a:r>
              <a:rPr lang="uk-UA" sz="2000" u="sng" dirty="0" smtClean="0"/>
              <a:t>замовником було двічі відмінено процедуру закупівлі через відсутність достатньої кількості учасників….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Потреба </a:t>
            </a:r>
            <a:r>
              <a:rPr lang="ru-RU" sz="2000" dirty="0" err="1" smtClean="0"/>
              <a:t>здійснити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додаткову</a:t>
            </a:r>
            <a:r>
              <a:rPr lang="ru-RU" sz="2000" dirty="0" smtClean="0"/>
              <a:t> </a:t>
            </a:r>
            <a:r>
              <a:rPr lang="ru-RU" sz="2000" dirty="0" err="1" smtClean="0"/>
              <a:t>закупівлю</a:t>
            </a:r>
            <a:r>
              <a:rPr lang="ru-RU" sz="2000" dirty="0" smtClean="0"/>
              <a:t> в того самого </a:t>
            </a:r>
            <a:r>
              <a:rPr lang="ru-RU" sz="2000" dirty="0" err="1" smtClean="0"/>
              <a:t>постачальника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метою </a:t>
            </a:r>
            <a:r>
              <a:rPr lang="ru-RU" sz="2000" dirty="0" err="1" smtClean="0"/>
              <a:t>уніфікації,стандартизації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endParaRPr lang="ru-RU" sz="2000" dirty="0" smtClean="0"/>
          </a:p>
          <a:p>
            <a:r>
              <a:rPr lang="ru-RU" sz="2000" dirty="0" err="1" smtClean="0"/>
              <a:t>Необхідність</a:t>
            </a:r>
            <a:r>
              <a:rPr lang="ru-RU" sz="2000" dirty="0" smtClean="0"/>
              <a:t> </a:t>
            </a:r>
            <a:r>
              <a:rPr lang="ru-RU" sz="2000" u="sng" dirty="0" err="1" smtClean="0"/>
              <a:t>проведення</a:t>
            </a:r>
            <a:r>
              <a:rPr lang="ru-RU" sz="2000" u="sng" dirty="0" smtClean="0"/>
              <a:t> </a:t>
            </a:r>
            <a:r>
              <a:rPr lang="ru-RU" sz="2000" u="sng" dirty="0" err="1" smtClean="0"/>
              <a:t>додаткових</a:t>
            </a:r>
            <a:r>
              <a:rPr lang="ru-RU" sz="2000" u="sng" dirty="0" smtClean="0"/>
              <a:t> </a:t>
            </a:r>
            <a:r>
              <a:rPr lang="ru-RU" sz="2000" u="sng" dirty="0" err="1" smtClean="0"/>
              <a:t>будівельних</a:t>
            </a:r>
            <a:r>
              <a:rPr lang="ru-RU" sz="2000" u="sng" dirty="0" smtClean="0"/>
              <a:t> </a:t>
            </a:r>
            <a:r>
              <a:rPr lang="ru-RU" sz="2000" u="sng" dirty="0" err="1" smtClean="0"/>
              <a:t>робіт</a:t>
            </a:r>
            <a:r>
              <a:rPr lang="ru-RU" sz="2000" dirty="0" smtClean="0"/>
              <a:t>, не </a:t>
            </a:r>
            <a:r>
              <a:rPr lang="ru-RU" sz="2000" dirty="0" err="1" smtClean="0"/>
              <a:t>зазначених</a:t>
            </a:r>
            <a:r>
              <a:rPr lang="ru-RU" sz="2000" dirty="0" smtClean="0"/>
              <a:t> у </a:t>
            </a:r>
            <a:r>
              <a:rPr lang="ru-RU" sz="2000" dirty="0" err="1" smtClean="0"/>
              <a:t>початковому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проекті</a:t>
            </a:r>
            <a:r>
              <a:rPr lang="ru-RU" sz="2000" dirty="0" smtClean="0"/>
              <a:t> (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вартість</a:t>
            </a:r>
            <a:r>
              <a:rPr lang="ru-RU" sz="2000" dirty="0" smtClean="0"/>
              <a:t> не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перевищувати</a:t>
            </a:r>
            <a:r>
              <a:rPr lang="ru-RU" sz="2000" dirty="0" smtClean="0"/>
              <a:t> 50%) </a:t>
            </a:r>
            <a:r>
              <a:rPr lang="ru-RU" sz="2000" dirty="0" err="1" smtClean="0"/>
              <a:t>тощо</a:t>
            </a:r>
            <a:endParaRPr lang="uk-UA" sz="2000" u="sng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NB: </a:t>
            </a:r>
            <a:r>
              <a:rPr lang="uk-UA" sz="2000" b="1" dirty="0" smtClean="0"/>
              <a:t>Послуги </a:t>
            </a:r>
            <a:r>
              <a:rPr lang="uk-UA" sz="2000" b="1" dirty="0" err="1" smtClean="0"/>
              <a:t>тепло-</a:t>
            </a:r>
            <a:r>
              <a:rPr lang="uk-UA" sz="2000" b="1" dirty="0" smtClean="0"/>
              <a:t>, </a:t>
            </a:r>
            <a:r>
              <a:rPr lang="uk-UA" sz="2000" b="1" dirty="0" err="1" smtClean="0"/>
              <a:t>водо-</a:t>
            </a:r>
            <a:r>
              <a:rPr lang="uk-UA" sz="2000" b="1" dirty="0" smtClean="0"/>
              <a:t> постачання закуповуються за переговорною процедурою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42844" y="500042"/>
            <a:ext cx="8858312" cy="7778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Я</a:t>
            </a:r>
            <a:r>
              <a:rPr lang="uk-UA" sz="22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ким чином здійснюється оскарження до укладання договору?</a:t>
            </a: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1285860"/>
            <a:ext cx="9144000" cy="540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000" b="1" dirty="0">
                <a:latin typeface="Calibri" pitchFamily="34" charset="0"/>
              </a:rPr>
              <a:t>Орган оскарження – Антимонопольний комітет України</a:t>
            </a:r>
            <a:r>
              <a:rPr lang="uk-UA" sz="2000" dirty="0">
                <a:latin typeface="Calibri" pitchFamily="34" charset="0"/>
              </a:rPr>
              <a:t> </a:t>
            </a:r>
            <a:r>
              <a:rPr lang="uk-UA" sz="1500" dirty="0" smtClean="0">
                <a:latin typeface="Calibri" pitchFamily="34" charset="0"/>
              </a:rPr>
              <a:t>(</a:t>
            </a:r>
            <a:r>
              <a:rPr lang="uk-UA" sz="1500" dirty="0">
                <a:latin typeface="Calibri" pitchFamily="34" charset="0"/>
              </a:rPr>
              <a:t>ст.8)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000" b="1" dirty="0">
                <a:latin typeface="Calibri" pitchFamily="34" charset="0"/>
              </a:rPr>
              <a:t>Хто має право скаржитися?</a:t>
            </a:r>
            <a:r>
              <a:rPr lang="uk-UA" sz="2000" dirty="0">
                <a:latin typeface="Calibri" pitchFamily="34" charset="0"/>
              </a:rPr>
              <a:t> Скарга має бути подана тільки </a:t>
            </a:r>
            <a:r>
              <a:rPr lang="uk-UA" sz="2000" dirty="0" err="1">
                <a:latin typeface="Calibri" pitchFamily="34" charset="0"/>
              </a:rPr>
              <a:t>“особою</a:t>
            </a:r>
            <a:r>
              <a:rPr lang="uk-UA" sz="2000" dirty="0">
                <a:latin typeface="Calibri" pitchFamily="34" charset="0"/>
              </a:rPr>
              <a:t>, право чи законний інтерес якої порушено внаслідок рішення, дії чи бездіяльності замовника, які суперечать законодавству в сфері державних </a:t>
            </a:r>
            <a:r>
              <a:rPr lang="uk-UA" sz="2000" dirty="0" err="1">
                <a:latin typeface="Calibri" pitchFamily="34" charset="0"/>
              </a:rPr>
              <a:t>закупівель”</a:t>
            </a:r>
            <a:r>
              <a:rPr lang="uk-UA" sz="2000" dirty="0">
                <a:latin typeface="Calibri" pitchFamily="34" charset="0"/>
              </a:rPr>
              <a:t> (ст.18)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000" b="1" dirty="0">
                <a:latin typeface="Calibri" pitchFamily="34" charset="0"/>
              </a:rPr>
              <a:t>Скільки коштує оскарження?</a:t>
            </a:r>
            <a:r>
              <a:rPr lang="uk-UA" sz="2000" dirty="0">
                <a:latin typeface="Calibri" pitchFamily="34" charset="0"/>
              </a:rPr>
              <a:t> </a:t>
            </a:r>
            <a:r>
              <a:rPr lang="ru-RU" sz="2000" dirty="0">
                <a:latin typeface="Calibri" pitchFamily="34" charset="0"/>
              </a:rPr>
              <a:t>5 тис. </a:t>
            </a:r>
            <a:r>
              <a:rPr lang="ru-RU" sz="2000" dirty="0" err="1">
                <a:latin typeface="Calibri" pitchFamily="34" charset="0"/>
              </a:rPr>
              <a:t>грн</a:t>
            </a:r>
            <a:r>
              <a:rPr lang="ru-RU" sz="2000" dirty="0">
                <a:latin typeface="Calibri" pitchFamily="34" charset="0"/>
              </a:rPr>
              <a:t> </a:t>
            </a:r>
            <a:r>
              <a:rPr lang="ru-RU" sz="2000" dirty="0" smtClean="0">
                <a:latin typeface="Calibri" pitchFamily="34" charset="0"/>
              </a:rPr>
              <a:t>(</a:t>
            </a:r>
            <a:r>
              <a:rPr lang="ru-RU" sz="2000" dirty="0" err="1" smtClean="0">
                <a:latin typeface="Calibri" pitchFamily="34" charset="0"/>
              </a:rPr>
              <a:t>товари</a:t>
            </a:r>
            <a:r>
              <a:rPr lang="ru-RU" sz="2000" dirty="0" smtClean="0">
                <a:latin typeface="Calibri" pitchFamily="34" charset="0"/>
              </a:rPr>
              <a:t>, </a:t>
            </a:r>
            <a:r>
              <a:rPr lang="ru-RU" sz="2000" dirty="0" err="1" smtClean="0">
                <a:latin typeface="Calibri" pitchFamily="34" charset="0"/>
              </a:rPr>
              <a:t>послуги</a:t>
            </a:r>
            <a:r>
              <a:rPr lang="ru-RU" sz="2000" dirty="0" smtClean="0">
                <a:latin typeface="Calibri" pitchFamily="34" charset="0"/>
              </a:rPr>
              <a:t>) , 15 </a:t>
            </a:r>
            <a:r>
              <a:rPr lang="ru-RU" sz="2000" dirty="0">
                <a:latin typeface="Calibri" pitchFamily="34" charset="0"/>
              </a:rPr>
              <a:t>тис. </a:t>
            </a:r>
            <a:r>
              <a:rPr lang="ru-RU" sz="2000" dirty="0" smtClean="0">
                <a:latin typeface="Calibri" pitchFamily="34" charset="0"/>
              </a:rPr>
              <a:t>(</a:t>
            </a:r>
            <a:r>
              <a:rPr lang="ru-RU" sz="2000" dirty="0" err="1" smtClean="0">
                <a:latin typeface="Calibri" pitchFamily="34" charset="0"/>
              </a:rPr>
              <a:t>роботи</a:t>
            </a:r>
            <a:r>
              <a:rPr lang="ru-RU" sz="2000" dirty="0" smtClean="0">
                <a:latin typeface="Calibri" pitchFamily="34" charset="0"/>
              </a:rPr>
              <a:t>)</a:t>
            </a:r>
            <a:endParaRPr lang="ru-RU" sz="2000" dirty="0">
              <a:latin typeface="Calibri" pitchFamily="34" charset="0"/>
            </a:endParaRP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000" b="1" dirty="0">
                <a:latin typeface="Calibri" pitchFamily="34" charset="0"/>
              </a:rPr>
              <a:t>Процедура та результати оскарження</a:t>
            </a:r>
            <a:r>
              <a:rPr lang="uk-UA" sz="2000" dirty="0">
                <a:latin typeface="Calibri" pitchFamily="34" charset="0"/>
              </a:rPr>
              <a:t>: Скаргу в АМКУ можна подавати до моменту укладення договору про закупівлю. Скаргу щодо документації конкурсних торгів можна подавати після публікації оголошення про їх проведення , але до закінчення строку подання пропозицій. АМКУ може призупинити процедуру закупівлі на період розгляду скарги.  За результатом розгляду АМКУ може </a:t>
            </a:r>
            <a:r>
              <a:rPr lang="uk-UA" sz="2000" dirty="0" err="1">
                <a:latin typeface="Calibri" pitchFamily="34" charset="0"/>
              </a:rPr>
              <a:t>зобов</a:t>
            </a:r>
            <a:r>
              <a:rPr lang="en-US" sz="2000" dirty="0">
                <a:latin typeface="Calibri" pitchFamily="34" charset="0"/>
              </a:rPr>
              <a:t>’</a:t>
            </a:r>
            <a:r>
              <a:rPr lang="uk-UA" sz="2000" dirty="0" err="1">
                <a:latin typeface="Calibri" pitchFamily="34" charset="0"/>
              </a:rPr>
              <a:t>язати</a:t>
            </a:r>
            <a:r>
              <a:rPr lang="uk-UA" sz="2000" dirty="0">
                <a:latin typeface="Calibri" pitchFamily="34" charset="0"/>
              </a:rPr>
              <a:t> замовника відмінити процедуру, усунути дискримінаційні умови, повністю \ частково скасувати спірні рішення… (ст.18)</a:t>
            </a:r>
            <a:endParaRPr lang="ru-RU" sz="2000" dirty="0">
              <a:latin typeface="Calibri" pitchFamily="34" charset="0"/>
            </a:endParaRP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000" b="1" dirty="0">
                <a:latin typeface="Calibri" pitchFamily="34" charset="0"/>
              </a:rPr>
              <a:t>Скільки часу має тривати розгляд скарги?</a:t>
            </a:r>
            <a:r>
              <a:rPr lang="uk-UA" sz="2000" dirty="0">
                <a:latin typeface="Calibri" pitchFamily="34" charset="0"/>
              </a:rPr>
              <a:t> Протягом 30 робочих днів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000" b="1" dirty="0">
                <a:latin typeface="Calibri" pitchFamily="34" charset="0"/>
              </a:rPr>
              <a:t>Чи можна оскаржувати в суді?</a:t>
            </a:r>
            <a:r>
              <a:rPr lang="uk-UA" sz="2000" dirty="0">
                <a:latin typeface="Calibri" pitchFamily="34" charset="0"/>
              </a:rPr>
              <a:t> В принципі, позов в суд можна подавати без  оскарження в АМКУ.  Крім того, Закон прямо визначає, що скарги щодо укладених договорів про закупівлю розглядаються у судовому порядку.</a:t>
            </a:r>
            <a:endParaRPr lang="uk-UA" sz="2000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596" y="3000372"/>
            <a:ext cx="25922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Визначення порядку денного (які є проблеми? які є пріоритетними?)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786050" y="1785926"/>
            <a:ext cx="3096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/>
              <a:t>Розробка політики </a:t>
            </a:r>
          </a:p>
          <a:p>
            <a:pPr algn="ctr"/>
            <a:r>
              <a:rPr lang="uk-UA" sz="2000" b="1" dirty="0" smtClean="0"/>
              <a:t>(вибір варіантів рішення проблеми; завдання, інструменти…)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786182" y="3500438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Реалізація політики. БЮДЖЕТ!!!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57488" y="5085184"/>
            <a:ext cx="3143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/>
              <a:t>Моніторинг</a:t>
            </a:r>
          </a:p>
          <a:p>
            <a:pPr algn="ctr"/>
            <a:r>
              <a:rPr lang="uk-UA" sz="2000" b="1" dirty="0" smtClean="0"/>
              <a:t>Оцінка </a:t>
            </a:r>
          </a:p>
          <a:p>
            <a:pPr algn="ctr"/>
            <a:r>
              <a:rPr lang="uk-UA" sz="2000" dirty="0" smtClean="0"/>
              <a:t>Як був виконаний договір про закупівлю?</a:t>
            </a:r>
            <a:endParaRPr lang="ru-RU" sz="2000" dirty="0"/>
          </a:p>
        </p:txBody>
      </p:sp>
      <p:sp>
        <p:nvSpPr>
          <p:cNvPr id="11" name="Выгнутая вправо стрелка 10"/>
          <p:cNvSpPr/>
          <p:nvPr/>
        </p:nvSpPr>
        <p:spPr>
          <a:xfrm>
            <a:off x="6215074" y="1857364"/>
            <a:ext cx="1204186" cy="129614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5220072" y="4509120"/>
            <a:ext cx="936104" cy="12241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трелка углом 13"/>
          <p:cNvSpPr/>
          <p:nvPr/>
        </p:nvSpPr>
        <p:spPr>
          <a:xfrm>
            <a:off x="785786" y="1928802"/>
            <a:ext cx="2016224" cy="86409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Выгнутая вправо стрелка 19"/>
          <p:cNvSpPr/>
          <p:nvPr/>
        </p:nvSpPr>
        <p:spPr>
          <a:xfrm flipV="1">
            <a:off x="1928794" y="4500570"/>
            <a:ext cx="936104" cy="144016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6512" y="3143248"/>
            <a:ext cx="234076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 smtClean="0"/>
              <a:t>Планування</a:t>
            </a:r>
            <a:r>
              <a:rPr lang="uk-UA" sz="2000" b="1" dirty="0" smtClean="0"/>
              <a:t> </a:t>
            </a:r>
            <a:r>
              <a:rPr lang="uk-UA" sz="2200" b="1" dirty="0" smtClean="0"/>
              <a:t>закупівлі</a:t>
            </a:r>
            <a:r>
              <a:rPr lang="uk-UA" sz="2000" b="1" dirty="0" smtClean="0"/>
              <a:t> 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300192" y="4149080"/>
            <a:ext cx="259228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 smtClean="0"/>
              <a:t>Проведення закупівлі </a:t>
            </a:r>
            <a:endParaRPr lang="ru-RU" sz="2200" b="1" dirty="0"/>
          </a:p>
        </p:txBody>
      </p:sp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 smtClean="0"/>
              <a:t>Державні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закупівлі</a:t>
            </a:r>
            <a:r>
              <a:rPr lang="ru-RU" sz="3200" b="1" dirty="0" smtClean="0"/>
              <a:t> – </a:t>
            </a:r>
            <a:r>
              <a:rPr lang="ru-RU" sz="3200" b="1" dirty="0" err="1" smtClean="0"/>
              <a:t>частина</a:t>
            </a:r>
            <a:r>
              <a:rPr lang="ru-RU" sz="3200" b="1" dirty="0" smtClean="0"/>
              <a:t> циклу </a:t>
            </a:r>
            <a:r>
              <a:rPr lang="ru-RU" sz="3200" b="1" dirty="0" err="1" smtClean="0"/>
              <a:t>політики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тобто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заходів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із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вирішення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проблеми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92088"/>
          </a:xfrm>
        </p:spPr>
        <p:txBody>
          <a:bodyPr>
            <a:normAutofit/>
          </a:bodyPr>
          <a:lstStyle/>
          <a:p>
            <a:r>
              <a:rPr lang="uk-UA" dirty="0" smtClean="0"/>
              <a:t>Адміністративна відповідальність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61760"/>
          </a:xfrm>
        </p:spPr>
        <p:txBody>
          <a:bodyPr>
            <a:normAutofit fontScale="92500"/>
          </a:bodyPr>
          <a:lstStyle/>
          <a:p>
            <a:r>
              <a:rPr lang="uk-UA" sz="2600" b="1" dirty="0" smtClean="0"/>
              <a:t>Кодекс про адміністративні правопорушення</a:t>
            </a:r>
          </a:p>
          <a:p>
            <a:pPr>
              <a:buNone/>
            </a:pPr>
            <a:r>
              <a:rPr lang="uk-UA" sz="2600" b="1" dirty="0" smtClean="0"/>
              <a:t> </a:t>
            </a:r>
            <a:r>
              <a:rPr lang="uk-UA" sz="2400" b="1" dirty="0" smtClean="0"/>
              <a:t>Стаття 164</a:t>
            </a:r>
            <a:r>
              <a:rPr lang="uk-UA" sz="2400" b="1" baseline="30000" dirty="0" smtClean="0"/>
              <a:t>14</a:t>
            </a:r>
            <a:r>
              <a:rPr lang="uk-UA" sz="2400" b="1" dirty="0" smtClean="0"/>
              <a:t>. Порушення законодавства про здійснення закупівлі товарів, робіт і послуг за державні кошти</a:t>
            </a:r>
          </a:p>
          <a:p>
            <a:pPr>
              <a:buNone/>
            </a:pPr>
            <a:r>
              <a:rPr lang="uk-UA" sz="2400" dirty="0" smtClean="0"/>
              <a:t>За перше порушення низки норм закону (включаючи оприлюднення інформації) – штраф від 700 до 1000 мінімумів</a:t>
            </a:r>
          </a:p>
          <a:p>
            <a:pPr>
              <a:buNone/>
            </a:pPr>
            <a:r>
              <a:rPr lang="uk-UA" sz="2400" dirty="0" smtClean="0"/>
              <a:t>За повторне порушення протягом року – від 1000 до 1500 мінімумів </a:t>
            </a:r>
          </a:p>
          <a:p>
            <a:pPr>
              <a:buNone/>
            </a:pPr>
            <a:r>
              <a:rPr lang="uk-UA" sz="2400" dirty="0" smtClean="0"/>
              <a:t>… а також статті 164-2 (порушення законодавства з фінансових питань), 164</a:t>
            </a:r>
            <a:r>
              <a:rPr lang="uk-UA" sz="2400" baseline="30000" dirty="0" smtClean="0"/>
              <a:t>12</a:t>
            </a:r>
            <a:r>
              <a:rPr lang="uk-UA" sz="2400" dirty="0" smtClean="0"/>
              <a:t> (порушення бюджетного законодавства)…</a:t>
            </a:r>
            <a:endParaRPr lang="ru-RU" sz="2400" dirty="0" smtClean="0"/>
          </a:p>
          <a:p>
            <a:pPr>
              <a:buNone/>
            </a:pPr>
            <a:endParaRPr lang="uk-UA" sz="2400" dirty="0" smtClean="0"/>
          </a:p>
          <a:p>
            <a:pPr>
              <a:buNone/>
            </a:pPr>
            <a:r>
              <a:rPr lang="uk-UA" sz="2600" dirty="0" smtClean="0"/>
              <a:t>Штрафи накладає Державна фінансова інспекція (колишнє </a:t>
            </a:r>
            <a:r>
              <a:rPr lang="uk-UA" sz="2600" dirty="0" err="1" smtClean="0"/>
              <a:t>ГоловКРУ</a:t>
            </a:r>
            <a:r>
              <a:rPr lang="uk-UA" sz="2600" dirty="0" smtClean="0"/>
              <a:t>)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92088"/>
          </a:xfrm>
        </p:spPr>
        <p:txBody>
          <a:bodyPr>
            <a:normAutofit/>
          </a:bodyPr>
          <a:lstStyle/>
          <a:p>
            <a:r>
              <a:rPr lang="uk-UA" dirty="0" smtClean="0"/>
              <a:t>Кримінальна відповідальність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617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defRPr/>
            </a:pPr>
            <a:r>
              <a:rPr lang="uk-UA" sz="2400" b="1" dirty="0" smtClean="0"/>
              <a:t>Кримінальний кодекс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uk-UA" sz="2400" dirty="0" smtClean="0"/>
              <a:t>Кримінальний кодекс, ст. 364 (</a:t>
            </a:r>
            <a:r>
              <a:rPr lang="uk-UA" sz="2400" dirty="0" err="1" smtClean="0"/>
              <a:t>“Зловживання</a:t>
            </a:r>
            <a:r>
              <a:rPr lang="uk-UA" sz="2400" dirty="0" smtClean="0"/>
              <a:t> владою або службовим </a:t>
            </a:r>
            <a:r>
              <a:rPr lang="uk-UA" sz="2400" dirty="0" err="1" smtClean="0"/>
              <a:t>становищем”</a:t>
            </a:r>
            <a:r>
              <a:rPr lang="uk-UA" sz="2400" dirty="0" smtClean="0"/>
              <a:t>)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uk-UA" sz="2400" dirty="0" smtClean="0"/>
              <a:t>Кримінальний кодекс, ст.210 (</a:t>
            </a:r>
            <a:r>
              <a:rPr lang="uk-UA" sz="2400" dirty="0" err="1" smtClean="0"/>
              <a:t>“нецільове</a:t>
            </a:r>
            <a:r>
              <a:rPr lang="uk-UA" sz="2400" dirty="0" smtClean="0"/>
              <a:t> використання бюджетних коштів…”)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uk-UA" sz="2400" dirty="0" smtClean="0"/>
              <a:t>Кримінальний кодекс, ст.211 (видання актів, які зменшують доходи \ збільшують видатки…)</a:t>
            </a:r>
          </a:p>
          <a:p>
            <a:pPr>
              <a:spcBef>
                <a:spcPts val="600"/>
              </a:spcBef>
              <a:buNone/>
              <a:defRPr/>
            </a:pPr>
            <a:endParaRPr lang="uk-UA" sz="2400" dirty="0" smtClean="0"/>
          </a:p>
          <a:p>
            <a:pPr>
              <a:spcBef>
                <a:spcPts val="600"/>
              </a:spcBef>
              <a:buNone/>
              <a:defRPr/>
            </a:pPr>
            <a:r>
              <a:rPr lang="uk-UA" sz="2400" dirty="0" smtClean="0"/>
              <a:t>Генеральна прокуратура, МВС, СБУ…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Громадський контроль у сфері державних закупівель (ст.9)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94573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«</a:t>
            </a:r>
            <a:r>
              <a:rPr lang="ru-RU" dirty="0" err="1" smtClean="0"/>
              <a:t>Громадський</a:t>
            </a:r>
            <a:r>
              <a:rPr lang="ru-RU" dirty="0" smtClean="0"/>
              <a:t> контроль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через </a:t>
            </a:r>
            <a:r>
              <a:rPr lang="ru-RU" dirty="0" err="1" smtClean="0"/>
              <a:t>вільний</a:t>
            </a:r>
            <a:r>
              <a:rPr lang="ru-RU" dirty="0" smtClean="0"/>
              <a:t> доступ до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закупівель</a:t>
            </a:r>
            <a:r>
              <a:rPr lang="ru-RU" dirty="0" smtClean="0"/>
              <a:t>...»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«</a:t>
            </a:r>
            <a:r>
              <a:rPr lang="ru-RU" dirty="0" err="1" smtClean="0"/>
              <a:t>Замовники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учасники</a:t>
            </a:r>
            <a:r>
              <a:rPr lang="ru-RU" dirty="0" smtClean="0"/>
              <a:t> процедур </a:t>
            </a:r>
            <a:r>
              <a:rPr lang="ru-RU" dirty="0" err="1" smtClean="0"/>
              <a:t>закупівель</a:t>
            </a:r>
            <a:r>
              <a:rPr lang="ru-RU" dirty="0" smtClean="0"/>
              <a:t> та </a:t>
            </a:r>
            <a:r>
              <a:rPr lang="ru-RU" dirty="0" err="1" smtClean="0"/>
              <a:t>Уповноважений</a:t>
            </a:r>
            <a:r>
              <a:rPr lang="ru-RU" dirty="0" smtClean="0"/>
              <a:t>  орган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залученню</a:t>
            </a:r>
            <a:r>
              <a:rPr lang="ru-RU" dirty="0" smtClean="0"/>
              <a:t> </a:t>
            </a:r>
            <a:r>
              <a:rPr lang="ru-RU" dirty="0" err="1" smtClean="0"/>
              <a:t>громадськості</a:t>
            </a:r>
            <a:r>
              <a:rPr lang="ru-RU" dirty="0" smtClean="0"/>
              <a:t> до </a:t>
            </a:r>
            <a:r>
              <a:rPr lang="ru-RU" dirty="0" err="1" smtClean="0"/>
              <a:t>здійснення</a:t>
            </a:r>
            <a:r>
              <a:rPr lang="ru-RU" dirty="0" smtClean="0"/>
              <a:t> контролю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закупівель</a:t>
            </a:r>
            <a:r>
              <a:rPr lang="ru-RU" dirty="0" smtClean="0"/>
              <a:t>...»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розкриття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 </a:t>
            </a:r>
            <a:r>
              <a:rPr lang="ru-RU" dirty="0" err="1" smtClean="0"/>
              <a:t>конкурсних</a:t>
            </a:r>
            <a:r>
              <a:rPr lang="ru-RU" dirty="0" smtClean="0"/>
              <a:t> </a:t>
            </a:r>
            <a:r>
              <a:rPr lang="ru-RU" dirty="0" err="1" smtClean="0"/>
              <a:t>торгів</a:t>
            </a:r>
            <a:r>
              <a:rPr lang="ru-RU" dirty="0" smtClean="0"/>
              <a:t> </a:t>
            </a:r>
            <a:r>
              <a:rPr lang="ru-RU" b="1" dirty="0" err="1" smtClean="0"/>
              <a:t>мають</a:t>
            </a:r>
            <a:r>
              <a:rPr lang="ru-RU" b="1" dirty="0" smtClean="0"/>
              <a:t> право бути </a:t>
            </a:r>
            <a:r>
              <a:rPr lang="ru-RU" b="1" dirty="0" err="1" smtClean="0"/>
              <a:t>присутніми</a:t>
            </a:r>
            <a:r>
              <a:rPr lang="ru-RU" b="1" dirty="0" smtClean="0"/>
              <a:t> </a:t>
            </a:r>
            <a:r>
              <a:rPr lang="ru-RU" b="1" dirty="0" err="1" smtClean="0"/>
              <a:t>журналісти</a:t>
            </a:r>
            <a:r>
              <a:rPr lang="ru-RU" b="1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уповноважені</a:t>
            </a:r>
            <a:r>
              <a:rPr lang="ru-RU" dirty="0" smtClean="0"/>
              <a:t> </a:t>
            </a:r>
            <a:r>
              <a:rPr lang="ru-RU" b="1" dirty="0" err="1" smtClean="0"/>
              <a:t>представники</a:t>
            </a:r>
            <a:r>
              <a:rPr lang="ru-RU" b="1" dirty="0" smtClean="0"/>
              <a:t> </a:t>
            </a:r>
            <a:r>
              <a:rPr lang="ru-RU" b="1" dirty="0" err="1" smtClean="0"/>
              <a:t>громадських</a:t>
            </a:r>
            <a:r>
              <a:rPr lang="ru-RU" b="1" dirty="0" smtClean="0"/>
              <a:t> </a:t>
            </a:r>
            <a:r>
              <a:rPr lang="ru-RU" b="1" dirty="0" err="1" smtClean="0"/>
              <a:t>об’єднань</a:t>
            </a:r>
            <a:r>
              <a:rPr lang="ru-RU" dirty="0" smtClean="0"/>
              <a:t>. </a:t>
            </a:r>
            <a:r>
              <a:rPr lang="ru-RU" dirty="0" err="1" smtClean="0"/>
              <a:t>Замовники</a:t>
            </a:r>
            <a:r>
              <a:rPr lang="ru-RU" dirty="0" smtClean="0"/>
              <a:t> </a:t>
            </a:r>
            <a:r>
              <a:rPr lang="ru-RU" dirty="0" err="1" smtClean="0"/>
              <a:t>зобов’язані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безперешкодний</a:t>
            </a:r>
            <a:r>
              <a:rPr lang="ru-RU" dirty="0" smtClean="0"/>
              <a:t> доступ </a:t>
            </a:r>
            <a:r>
              <a:rPr lang="ru-RU" dirty="0" err="1" smtClean="0"/>
              <a:t>журналістів</a:t>
            </a:r>
            <a:r>
              <a:rPr lang="ru-RU" dirty="0" smtClean="0"/>
              <a:t> та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об’єднань</a:t>
            </a:r>
            <a:r>
              <a:rPr lang="ru-RU" dirty="0" smtClean="0"/>
              <a:t> до </a:t>
            </a:r>
            <a:r>
              <a:rPr lang="ru-RU" dirty="0" err="1" smtClean="0"/>
              <a:t>розкриття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 </a:t>
            </a:r>
            <a:r>
              <a:rPr lang="ru-RU" dirty="0" err="1" smtClean="0"/>
              <a:t>конкурсних</a:t>
            </a:r>
            <a:r>
              <a:rPr lang="ru-RU" dirty="0" smtClean="0"/>
              <a:t> </a:t>
            </a:r>
            <a:r>
              <a:rPr lang="ru-RU" dirty="0" err="1" smtClean="0"/>
              <a:t>торгів</a:t>
            </a:r>
            <a:r>
              <a:rPr lang="ru-RU" dirty="0" smtClean="0"/>
              <a:t> та </a:t>
            </a:r>
            <a:r>
              <a:rPr lang="ru-RU" b="1" dirty="0" smtClean="0"/>
              <a:t>право на </a:t>
            </a:r>
            <a:r>
              <a:rPr lang="ru-RU" b="1" dirty="0" err="1" smtClean="0"/>
              <a:t>фіксацію</a:t>
            </a:r>
            <a:r>
              <a:rPr lang="ru-RU" b="1" dirty="0" smtClean="0"/>
              <a:t> </a:t>
            </a:r>
            <a:r>
              <a:rPr lang="ru-RU" b="1" dirty="0" err="1" smtClean="0"/>
              <a:t>технічними</a:t>
            </a:r>
            <a:r>
              <a:rPr lang="ru-RU" b="1" dirty="0" smtClean="0"/>
              <a:t> </a:t>
            </a:r>
            <a:r>
              <a:rPr lang="ru-RU" b="1" dirty="0" err="1" smtClean="0"/>
              <a:t>засобами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uk-UA" sz="3500" b="1" dirty="0" smtClean="0"/>
              <a:t>Доступ до закупівельної інформації (1)</a:t>
            </a:r>
            <a:endParaRPr lang="ru-RU" sz="35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9144000" cy="590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1920"/>
                <a:gridCol w="2808312"/>
                <a:gridCol w="248376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Інформація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Документ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Де має бути оприлюднений?</a:t>
                      </a:r>
                      <a:endParaRPr lang="ru-RU" sz="2000" dirty="0"/>
                    </a:p>
                  </a:txBody>
                  <a:tcPr/>
                </a:tc>
              </a:tr>
              <a:tr h="34614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Закупівельні</a:t>
                      </a:r>
                      <a:r>
                        <a:rPr lang="uk-UA" sz="2000" b="1" baseline="0" dirty="0" smtClean="0"/>
                        <a:t> плани</a:t>
                      </a:r>
                      <a:r>
                        <a:rPr lang="uk-UA" b="1" baseline="0" dirty="0" smtClean="0"/>
                        <a:t> на рік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Річний план закупівель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Веб-портал </a:t>
                      </a:r>
                      <a:r>
                        <a:rPr lang="en-US" dirty="0" smtClean="0"/>
                        <a:t>tender.me.gov.ua</a:t>
                      </a:r>
                      <a:r>
                        <a:rPr lang="en-US" baseline="0" dirty="0" smtClean="0"/>
                        <a:t> </a:t>
                      </a:r>
                      <a:r>
                        <a:rPr lang="uk-UA" baseline="0" dirty="0" smtClean="0"/>
                        <a:t>\ сайт замовника</a:t>
                      </a:r>
                      <a:endParaRPr lang="ru-RU" dirty="0" smtClean="0"/>
                    </a:p>
                  </a:txBody>
                  <a:tcPr/>
                </a:tc>
              </a:tr>
              <a:tr h="61241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Заплановані</a:t>
                      </a:r>
                      <a:r>
                        <a:rPr lang="uk-UA" sz="2000" baseline="0" dirty="0" smtClean="0"/>
                        <a:t> підпорогові закупівлі </a:t>
                      </a:r>
                      <a:r>
                        <a:rPr lang="uk-UA" baseline="0" dirty="0" smtClean="0"/>
                        <a:t>(очікувана вартість)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Додаток</a:t>
                      </a:r>
                      <a:r>
                        <a:rPr lang="uk-UA" baseline="0" dirty="0" smtClean="0"/>
                        <a:t> № 1 до річного плану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Веб-портал, с</a:t>
                      </a:r>
                      <a:r>
                        <a:rPr lang="uk-UA" baseline="0" dirty="0" smtClean="0"/>
                        <a:t>айт замовника</a:t>
                      </a:r>
                      <a:endParaRPr lang="ru-RU" dirty="0" smtClean="0"/>
                    </a:p>
                  </a:txBody>
                  <a:tcPr/>
                </a:tc>
              </a:tr>
              <a:tr h="612410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Хто</a:t>
                      </a:r>
                      <a:r>
                        <a:rPr lang="uk-UA" sz="2000" b="1" baseline="0" dirty="0" smtClean="0"/>
                        <a:t>, </a:t>
                      </a:r>
                      <a:r>
                        <a:rPr lang="uk-UA" sz="2000" b="1" dirty="0" smtClean="0"/>
                        <a:t>що,</a:t>
                      </a:r>
                      <a:r>
                        <a:rPr lang="uk-UA" sz="2000" b="1" baseline="0" dirty="0" smtClean="0"/>
                        <a:t> </a:t>
                      </a:r>
                      <a:r>
                        <a:rPr lang="uk-UA" sz="2000" b="1" dirty="0" smtClean="0"/>
                        <a:t>коли та за якою процедурою буде закупати</a:t>
                      </a:r>
                      <a:r>
                        <a:rPr lang="uk-UA" b="1" dirty="0" smtClean="0"/>
                        <a:t>?</a:t>
                      </a:r>
                      <a:r>
                        <a:rPr lang="uk-UA" b="1" baseline="0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Оголошення про проведення закупівлі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</a:t>
                      </a:r>
                      <a:endParaRPr lang="ru-RU" dirty="0"/>
                    </a:p>
                  </a:txBody>
                  <a:tcPr/>
                </a:tc>
              </a:tr>
              <a:tr h="87867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Що конкретно? Кваліфікаційні</a:t>
                      </a:r>
                      <a:r>
                        <a:rPr lang="uk-UA" sz="2000" baseline="0" dirty="0" smtClean="0"/>
                        <a:t> критерії? Критерії оцінки? ….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Документація конкурсних торгів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 </a:t>
                      </a:r>
                      <a:endParaRPr lang="ru-RU" dirty="0"/>
                    </a:p>
                  </a:txBody>
                  <a:tcPr/>
                </a:tc>
              </a:tr>
              <a:tr h="798796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Всі</a:t>
                      </a:r>
                      <a:r>
                        <a:rPr lang="uk-UA" sz="2000" b="1" baseline="0" dirty="0" smtClean="0"/>
                        <a:t> учасники та їхні ціни </a:t>
                      </a:r>
                      <a:r>
                        <a:rPr lang="uk-UA" baseline="0" dirty="0" smtClean="0"/>
                        <a:t>(ціна за одиницю)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Протокол</a:t>
                      </a:r>
                      <a:r>
                        <a:rPr lang="uk-UA" baseline="0" dirty="0" smtClean="0"/>
                        <a:t> розкриття пропозицій; звіт про результати процедури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 </a:t>
                      </a:r>
                      <a:endParaRPr lang="ru-RU" dirty="0"/>
                    </a:p>
                  </a:txBody>
                  <a:tcPr/>
                </a:tc>
              </a:tr>
              <a:tr h="61241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Переможець</a:t>
                      </a:r>
                      <a:r>
                        <a:rPr lang="uk-UA" sz="2000" baseline="0" dirty="0" smtClean="0"/>
                        <a:t> та сума договору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Оголошення та звіт про результати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268413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Інформація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Документ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Де має бути оприлюднений?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Повна зведена інформація:</a:t>
                      </a:r>
                      <a:r>
                        <a:rPr lang="uk-UA" b="1" dirty="0" smtClean="0"/>
                        <a:t> </a:t>
                      </a:r>
                      <a:r>
                        <a:rPr lang="uk-UA" dirty="0" smtClean="0"/>
                        <a:t>учасники, ціни, відмова, критерії</a:t>
                      </a:r>
                      <a:r>
                        <a:rPr lang="uk-UA" baseline="0" dirty="0" smtClean="0"/>
                        <a:t> оцінки…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Звіт про результати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Веб-портал 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err="1" smtClean="0"/>
                        <a:t>Інфо</a:t>
                      </a:r>
                      <a:r>
                        <a:rPr lang="uk-UA" sz="2000" baseline="0" dirty="0" smtClean="0"/>
                        <a:t> про субпідрядників з часткою </a:t>
                      </a:r>
                      <a:r>
                        <a:rPr lang="en-US" sz="2000" baseline="0" dirty="0" smtClean="0"/>
                        <a:t>&gt; 20%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Звіт про результати</a:t>
                      </a:r>
                      <a:r>
                        <a:rPr lang="uk-UA" baseline="0" dirty="0" smtClean="0"/>
                        <a:t> закупівлі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Зміна</a:t>
                      </a:r>
                      <a:r>
                        <a:rPr lang="uk-UA" sz="2000" b="1" baseline="0" dirty="0" smtClean="0"/>
                        <a:t> істотних умов договору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Звіт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Кінцева</a:t>
                      </a:r>
                      <a:r>
                        <a:rPr lang="uk-UA" sz="2000" baseline="0" dirty="0" smtClean="0"/>
                        <a:t> </a:t>
                      </a:r>
                      <a:r>
                        <a:rPr lang="uk-UA" sz="2000" baseline="0" dirty="0" smtClean="0"/>
                        <a:t>вартість та строк виконання договору про закупівлю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Звіт про виконання договору про закупівлю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23528" y="404664"/>
            <a:ext cx="8640960" cy="10668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Доступ до закупівельної інформації (2)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268413"/>
          <a:ext cx="9144000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Інформація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Документ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Де має бути оприлюднений?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Інформація</a:t>
                      </a:r>
                      <a:r>
                        <a:rPr lang="uk-UA" sz="2000" baseline="0" dirty="0" smtClean="0"/>
                        <a:t> щодо скарг в АМКУ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Рішення колегії АМКУ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err="1" smtClean="0"/>
                        <a:t>Веб-сайт</a:t>
                      </a:r>
                      <a:r>
                        <a:rPr lang="uk-UA" sz="2000" dirty="0" smtClean="0"/>
                        <a:t> АМКУ </a:t>
                      </a:r>
                      <a:r>
                        <a:rPr lang="en-US" sz="2000" dirty="0" smtClean="0"/>
                        <a:t>amc.gov.ua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Інформація щодо</a:t>
                      </a:r>
                      <a:r>
                        <a:rPr lang="uk-UA" sz="2000" b="1" baseline="0" dirty="0" smtClean="0"/>
                        <a:t> закупівлі у одного учасника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Оголошення</a:t>
                      </a:r>
                      <a:r>
                        <a:rPr lang="uk-UA" sz="2000" baseline="0" dirty="0" smtClean="0"/>
                        <a:t> та </a:t>
                      </a:r>
                      <a:r>
                        <a:rPr lang="uk-UA" sz="2000" baseline="0" dirty="0" err="1" smtClean="0"/>
                        <a:t>обгрунтування</a:t>
                      </a:r>
                      <a:r>
                        <a:rPr lang="uk-UA" sz="2000" baseline="0" dirty="0" smtClean="0"/>
                        <a:t>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Веб-портал 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23528" y="404664"/>
            <a:ext cx="8640960" cy="10668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Доступ до закупівельної інформації (3)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3786190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Всі підприємства </a:t>
            </a:r>
            <a:r>
              <a:rPr lang="uk-UA" sz="2400" dirty="0" smtClean="0"/>
              <a:t>– </a:t>
            </a:r>
            <a:r>
              <a:rPr lang="uk-UA" sz="2400" b="1" dirty="0" smtClean="0"/>
              <a:t>комунальні, казенні, державні </a:t>
            </a:r>
            <a:r>
              <a:rPr lang="uk-UA" sz="2400" dirty="0" smtClean="0"/>
              <a:t>– мають оприлюднювати звіти про кожну закупівлю на </a:t>
            </a:r>
            <a:r>
              <a:rPr lang="uk-UA" sz="2400" dirty="0" err="1" smtClean="0"/>
              <a:t>веб-порталі</a:t>
            </a:r>
            <a:r>
              <a:rPr lang="uk-UA" sz="2400" dirty="0" smtClean="0"/>
              <a:t> </a:t>
            </a:r>
            <a:r>
              <a:rPr lang="en-US" sz="2400" dirty="0" smtClean="0"/>
              <a:t>tender.me.gov.ua!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42844" y="5143512"/>
            <a:ext cx="8786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Замовники, які здійснюють закупівлі згідно з Законом про особливості, мають </a:t>
            </a:r>
            <a:r>
              <a:rPr lang="uk-UA" sz="2400" b="1" dirty="0" smtClean="0"/>
              <a:t>щоквартально </a:t>
            </a:r>
            <a:r>
              <a:rPr lang="uk-UA" sz="2400" dirty="0" smtClean="0"/>
              <a:t>публікувати звіти про закупівлі починаючи з 1 копійки! (якщо вони закуповують за власні кошти нижче порогів у 1 млн. та 5 млн. грн.)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23528" y="404664"/>
            <a:ext cx="8640960" cy="10668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Типові зловживання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uk-UA" b="1" dirty="0" smtClean="0"/>
              <a:t>Уникнення торгів </a:t>
            </a:r>
            <a:r>
              <a:rPr lang="uk-UA" dirty="0" smtClean="0"/>
              <a:t>(поділ предмету закупівлі…) </a:t>
            </a:r>
          </a:p>
          <a:p>
            <a:pPr marL="624078" indent="-514350">
              <a:buFont typeface="+mj-lt"/>
              <a:buAutoNum type="arabicPeriod"/>
            </a:pPr>
            <a:r>
              <a:rPr lang="uk-UA" b="1" dirty="0" smtClean="0"/>
              <a:t>Не-допуск до торгів </a:t>
            </a:r>
            <a:r>
              <a:rPr lang="uk-UA" dirty="0" smtClean="0"/>
              <a:t>(</a:t>
            </a:r>
            <a:r>
              <a:rPr lang="uk-UA" i="1" dirty="0" smtClean="0"/>
              <a:t>не-допуск </a:t>
            </a:r>
            <a:r>
              <a:rPr lang="uk-UA" i="1" dirty="0" err="1" smtClean="0"/>
              <a:t>“чужих”</a:t>
            </a:r>
            <a:r>
              <a:rPr lang="uk-UA" i="1" dirty="0" smtClean="0"/>
              <a:t> на поле</a:t>
            </a:r>
            <a:r>
              <a:rPr lang="uk-UA" dirty="0" smtClean="0"/>
              <a:t>) – кваліфікаційні критерії; ігри з оформленням конкурсної пропозиції тощо</a:t>
            </a:r>
          </a:p>
          <a:p>
            <a:pPr marL="624078" indent="-514350">
              <a:buFont typeface="+mj-lt"/>
              <a:buAutoNum type="arabicPeriod"/>
            </a:pPr>
            <a:r>
              <a:rPr lang="uk-UA" b="1" dirty="0" smtClean="0"/>
              <a:t>Ігнорування підстав для відмови</a:t>
            </a:r>
            <a:r>
              <a:rPr lang="uk-UA" dirty="0" smtClean="0"/>
              <a:t> (</a:t>
            </a:r>
            <a:r>
              <a:rPr lang="uk-UA" i="1" dirty="0" smtClean="0"/>
              <a:t>допуск </a:t>
            </a:r>
            <a:r>
              <a:rPr lang="uk-UA" i="1" dirty="0" err="1" smtClean="0"/>
              <a:t>“своїх”</a:t>
            </a:r>
            <a:r>
              <a:rPr lang="uk-UA" dirty="0" smtClean="0"/>
              <a:t>) –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особи, учасники тендерних змов…</a:t>
            </a:r>
          </a:p>
          <a:p>
            <a:pPr marL="624078" indent="-514350">
              <a:buFont typeface="+mj-lt"/>
              <a:buAutoNum type="arabicPeriod"/>
            </a:pPr>
            <a:r>
              <a:rPr lang="uk-UA" b="1" dirty="0" smtClean="0"/>
              <a:t>Маніпуляції з оцінкою пропозицій</a:t>
            </a:r>
          </a:p>
          <a:p>
            <a:pPr marL="624078" indent="-514350">
              <a:buFont typeface="+mj-lt"/>
              <a:buAutoNum type="arabicPeriod"/>
            </a:pPr>
            <a:r>
              <a:rPr lang="uk-UA" b="1" dirty="0" smtClean="0"/>
              <a:t>Безпідставне проведення переговорної процедури</a:t>
            </a:r>
            <a:r>
              <a:rPr lang="uk-UA" dirty="0" smtClean="0"/>
              <a:t> (закупівлі у одного учасника)</a:t>
            </a:r>
          </a:p>
          <a:p>
            <a:pPr marL="624078" indent="-514350">
              <a:buNone/>
            </a:pPr>
            <a:endParaRPr lang="uk-UA" b="1" dirty="0" smtClean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66800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Варто </a:t>
            </a:r>
            <a:r>
              <a:rPr lang="uk-UA" sz="3200" b="1" dirty="0" err="1" smtClean="0"/>
              <a:t>пам</a:t>
            </a:r>
            <a:r>
              <a:rPr lang="en-US" sz="3200" b="1" dirty="0" smtClean="0"/>
              <a:t>’</a:t>
            </a:r>
            <a:r>
              <a:rPr lang="uk-UA" sz="3200" b="1" dirty="0" err="1" smtClean="0"/>
              <a:t>ятати</a:t>
            </a:r>
            <a:r>
              <a:rPr lang="uk-UA" sz="3200" b="1" dirty="0" smtClean="0"/>
              <a:t>: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44979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dirty="0" smtClean="0">
                <a:latin typeface="Calibri" pitchFamily="34" charset="0"/>
              </a:rPr>
              <a:t>Забороняється укладання договорів, які передбачають витрачання державних коштів, та \ або оплата замовником товарів, робіт та послуг до \ без проведення процедур, визначених законом про здійснення державних закупівель (п.5 ст.2)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dirty="0" smtClean="0">
                <a:latin typeface="Calibri" pitchFamily="34" charset="0"/>
              </a:rPr>
              <a:t>Документація конкурсних торгів не повинна містити вимог, що обмежують конкуренцію та призводять до дискримінації учасників (п.3 ст.22)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dirty="0" smtClean="0">
                <a:latin typeface="Calibri" pitchFamily="34" charset="0"/>
              </a:rPr>
              <a:t>Замовник не має права ділити предмет закупівлі на частини з метою уникнення проведення процедури відкритих торгів або застосування Закону (п.2 ст.4)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dirty="0" smtClean="0">
                <a:latin typeface="Calibri" pitchFamily="34" charset="0"/>
              </a:rPr>
              <a:t>Договори про закупівлю, укладені з порушенням визначених Законом строків (подання, розгляду пропозицій, укладання договору тощо) є нікчемними, тобто недійсними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4464496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buNone/>
            </a:pPr>
            <a:endParaRPr lang="uk-UA" b="1" dirty="0" smtClean="0">
              <a:latin typeface="Calibri" pitchFamily="34" charset="0"/>
            </a:endParaRPr>
          </a:p>
          <a:p>
            <a:pPr algn="ctr">
              <a:spcBef>
                <a:spcPts val="600"/>
              </a:spcBef>
              <a:buNone/>
            </a:pPr>
            <a:endParaRPr lang="uk-UA" b="1" dirty="0" smtClean="0">
              <a:latin typeface="Calibri" pitchFamily="34" charset="0"/>
            </a:endParaRPr>
          </a:p>
          <a:p>
            <a:pPr algn="ctr">
              <a:spcBef>
                <a:spcPts val="600"/>
              </a:spcBef>
              <a:buNone/>
            </a:pPr>
            <a:r>
              <a:rPr lang="uk-UA" b="1" dirty="0" smtClean="0">
                <a:latin typeface="Calibri" pitchFamily="34" charset="0"/>
              </a:rPr>
              <a:t>ДЯКУЮ ЗА УВАГУ!</a:t>
            </a:r>
          </a:p>
          <a:p>
            <a:pPr>
              <a:spcBef>
                <a:spcPts val="600"/>
              </a:spcBef>
              <a:buNone/>
            </a:pPr>
            <a:r>
              <a:rPr lang="uk-UA" sz="2200" dirty="0" smtClean="0">
                <a:latin typeface="Calibri" pitchFamily="34" charset="0"/>
              </a:rPr>
              <a:t>Андрій </a:t>
            </a:r>
            <a:r>
              <a:rPr lang="uk-UA" sz="2200" dirty="0" err="1" smtClean="0">
                <a:latin typeface="Calibri" pitchFamily="34" charset="0"/>
              </a:rPr>
              <a:t>Марусов</a:t>
            </a:r>
            <a:endParaRPr lang="uk-UA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uk-UA" sz="2200" dirty="0" smtClean="0">
                <a:latin typeface="Calibri" pitchFamily="34" charset="0"/>
              </a:rPr>
              <a:t>096 463 69 88</a:t>
            </a:r>
          </a:p>
          <a:p>
            <a:pPr>
              <a:spcBef>
                <a:spcPts val="600"/>
              </a:spcBef>
              <a:buNone/>
            </a:pPr>
            <a:r>
              <a:rPr lang="en-US" sz="2200" dirty="0" smtClean="0">
                <a:latin typeface="Calibri" pitchFamily="34" charset="0"/>
                <a:hlinkClick r:id="rId2"/>
              </a:rPr>
              <a:t>marusov@ukr.net</a:t>
            </a:r>
            <a:endParaRPr lang="en-US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en-US" sz="2200" dirty="0" smtClean="0">
                <a:latin typeface="Calibri" pitchFamily="34" charset="0"/>
                <a:hlinkClick r:id="rId3"/>
              </a:rPr>
              <a:t>marusov@mail.ru</a:t>
            </a:r>
            <a:endParaRPr lang="en-US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None/>
            </a:pPr>
            <a:endParaRPr lang="uk-UA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None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/>
              <a:t>Державні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закупівлі</a:t>
            </a:r>
            <a:r>
              <a:rPr lang="ru-RU" sz="3200" b="1" dirty="0" smtClean="0"/>
              <a:t> – </a:t>
            </a:r>
            <a:r>
              <a:rPr lang="ru-RU" sz="3200" b="1" dirty="0" err="1" smtClean="0"/>
              <a:t>частина</a:t>
            </a:r>
            <a:r>
              <a:rPr lang="ru-RU" sz="3200" b="1" dirty="0" smtClean="0"/>
              <a:t> бюджетного </a:t>
            </a:r>
            <a:r>
              <a:rPr lang="ru-RU" sz="3200" b="1" dirty="0" err="1" smtClean="0"/>
              <a:t>процесу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7544" y="1643050"/>
            <a:ext cx="8352928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/>
              <a:t>Визначення цілей та завдань політики замовника</a:t>
            </a:r>
          </a:p>
          <a:p>
            <a:endParaRPr lang="uk-UA" sz="2200" b="1" dirty="0" smtClean="0"/>
          </a:p>
          <a:p>
            <a:r>
              <a:rPr lang="uk-UA" sz="2200" b="1" dirty="0" smtClean="0"/>
              <a:t>	Визначення бюджетних потреб </a:t>
            </a:r>
          </a:p>
          <a:p>
            <a:endParaRPr lang="uk-UA" sz="2200" b="1" dirty="0" smtClean="0"/>
          </a:p>
          <a:p>
            <a:pPr algn="ctr"/>
            <a:r>
              <a:rPr lang="uk-UA" sz="2200" b="1" dirty="0" smtClean="0"/>
              <a:t>	Складання бюджету (кошторису) замовника </a:t>
            </a:r>
          </a:p>
          <a:p>
            <a:endParaRPr lang="uk-UA" sz="2200" b="1" dirty="0" smtClean="0"/>
          </a:p>
          <a:p>
            <a:r>
              <a:rPr lang="uk-UA" sz="2200" b="1" dirty="0" smtClean="0"/>
              <a:t>		Складання бюджету програми </a:t>
            </a:r>
          </a:p>
          <a:p>
            <a:r>
              <a:rPr lang="uk-UA" sz="2200" b="1" dirty="0" smtClean="0"/>
              <a:t>		</a:t>
            </a:r>
            <a:r>
              <a:rPr lang="uk-UA" sz="2200" b="1" i="1" dirty="0" err="1" smtClean="0"/>
              <a:t>“Узгодження</a:t>
            </a:r>
            <a:r>
              <a:rPr lang="uk-UA" sz="2200" b="1" i="1" dirty="0" smtClean="0"/>
              <a:t> </a:t>
            </a:r>
            <a:r>
              <a:rPr lang="uk-UA" sz="2200" b="1" i="1" dirty="0" err="1" smtClean="0"/>
              <a:t>бюджету”</a:t>
            </a:r>
            <a:r>
              <a:rPr lang="uk-UA" sz="2200" b="1" i="1" dirty="0" smtClean="0"/>
              <a:t> </a:t>
            </a:r>
          </a:p>
          <a:p>
            <a:pPr algn="ctr">
              <a:spcBef>
                <a:spcPts val="600"/>
              </a:spcBef>
            </a:pPr>
            <a:r>
              <a:rPr lang="uk-UA" sz="2400" b="1" dirty="0" smtClean="0"/>
              <a:t>Кожна копійка має </a:t>
            </a:r>
            <a:r>
              <a:rPr lang="uk-UA" sz="2400" b="1" dirty="0" err="1" smtClean="0"/>
              <a:t>“бюджетне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призначення”</a:t>
            </a:r>
            <a:r>
              <a:rPr lang="uk-UA" sz="2400" b="1" dirty="0" smtClean="0"/>
              <a:t>! </a:t>
            </a:r>
          </a:p>
          <a:p>
            <a:pPr algn="ctr"/>
            <a:endParaRPr lang="uk-UA" sz="2200" b="1" dirty="0" smtClean="0"/>
          </a:p>
          <a:p>
            <a:pPr algn="ctr"/>
            <a:r>
              <a:rPr lang="uk-UA" sz="2400" b="1" dirty="0" smtClean="0"/>
              <a:t>Бюджет – ключовий політичний документ!</a:t>
            </a:r>
          </a:p>
          <a:p>
            <a:pPr algn="ctr"/>
            <a:endParaRPr lang="uk-UA" sz="2200" b="1" dirty="0" smtClean="0"/>
          </a:p>
          <a:p>
            <a:pPr algn="ctr"/>
            <a:endParaRPr lang="uk-UA" sz="2200" b="1" dirty="0" smtClean="0"/>
          </a:p>
          <a:p>
            <a:pPr algn="ctr"/>
            <a:r>
              <a:rPr lang="uk-UA" sz="2200" b="1" dirty="0" smtClean="0"/>
              <a:t>Складання річного плану закупівель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1868" y="3286124"/>
            <a:ext cx="532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>
                <a:solidFill>
                  <a:srgbClr val="FF0000"/>
                </a:solidFill>
              </a:rPr>
              <a:t>Бюджетний кодекс України</a:t>
            </a:r>
            <a:endParaRPr lang="ru-RU" sz="2200" b="1" dirty="0">
              <a:solidFill>
                <a:srgbClr val="FF0000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4214810" y="5500702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96944" cy="1066800"/>
          </a:xfrm>
        </p:spPr>
        <p:txBody>
          <a:bodyPr>
            <a:normAutofit/>
          </a:bodyPr>
          <a:lstStyle/>
          <a:p>
            <a:r>
              <a:rPr lang="ru-RU" sz="3200" b="1" dirty="0" err="1" smtClean="0"/>
              <a:t>Що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таке</a:t>
            </a:r>
            <a:r>
              <a:rPr lang="ru-RU" sz="3200" b="1" dirty="0" smtClean="0"/>
              <a:t> система </a:t>
            </a:r>
            <a:r>
              <a:rPr lang="ru-RU" sz="3200" b="1" dirty="0" err="1" smtClean="0"/>
              <a:t>державних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закупівель</a:t>
            </a:r>
            <a:r>
              <a:rPr lang="ru-RU" sz="3200" b="1" dirty="0" smtClean="0"/>
              <a:t>?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373616" cy="4896544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uk-UA" sz="3200" b="1" dirty="0" smtClean="0"/>
              <a:t>Сфера дії </a:t>
            </a:r>
            <a:r>
              <a:rPr lang="uk-UA" sz="3200" dirty="0" smtClean="0"/>
              <a:t>(замовники та закупівельні пороги; виключення)</a:t>
            </a:r>
          </a:p>
          <a:p>
            <a:pPr>
              <a:spcBef>
                <a:spcPts val="1200"/>
              </a:spcBef>
            </a:pPr>
            <a:r>
              <a:rPr lang="uk-UA" sz="3200" b="1" dirty="0" smtClean="0"/>
              <a:t>Інститути</a:t>
            </a:r>
            <a:r>
              <a:rPr lang="uk-UA" sz="3200" dirty="0" smtClean="0"/>
              <a:t> (регулятори, контролери, </a:t>
            </a:r>
            <a:r>
              <a:rPr lang="uk-UA" sz="3200" dirty="0" err="1" smtClean="0"/>
              <a:t>“карателі”</a:t>
            </a:r>
            <a:r>
              <a:rPr lang="uk-UA" sz="3200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uk-UA" sz="3200" b="1" dirty="0" smtClean="0"/>
              <a:t>Процедури  закупівлі</a:t>
            </a:r>
          </a:p>
          <a:p>
            <a:pPr>
              <a:spcBef>
                <a:spcPts val="1200"/>
              </a:spcBef>
            </a:pPr>
            <a:r>
              <a:rPr lang="uk-UA" sz="3200" b="1" dirty="0" smtClean="0"/>
              <a:t>Оскарження</a:t>
            </a:r>
            <a:r>
              <a:rPr lang="uk-UA" sz="3200" dirty="0" smtClean="0"/>
              <a:t> </a:t>
            </a:r>
          </a:p>
          <a:p>
            <a:pPr algn="r">
              <a:spcBef>
                <a:spcPts val="1200"/>
              </a:spcBef>
            </a:pPr>
            <a:r>
              <a:rPr lang="uk-UA" sz="3200" b="1" dirty="0" smtClean="0"/>
              <a:t>Режим відкритості</a:t>
            </a:r>
            <a:r>
              <a:rPr lang="uk-UA" sz="3200" dirty="0" smtClean="0"/>
              <a:t> </a:t>
            </a:r>
            <a:r>
              <a:rPr lang="uk-UA" sz="3200" b="1" dirty="0" smtClean="0"/>
              <a:t>та участі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NB: </a:t>
            </a:r>
            <a:r>
              <a:rPr lang="uk-UA" sz="2400" b="1" dirty="0" smtClean="0"/>
              <a:t>Закупівельна </a:t>
            </a:r>
            <a:r>
              <a:rPr lang="uk-UA" sz="2400" b="1" dirty="0" err="1" smtClean="0"/>
              <a:t>“Біблія”</a:t>
            </a:r>
            <a:r>
              <a:rPr lang="uk-UA" sz="2400" b="1" dirty="0" smtClean="0"/>
              <a:t>: </a:t>
            </a:r>
          </a:p>
          <a:p>
            <a:pPr>
              <a:buNone/>
            </a:pPr>
            <a:r>
              <a:rPr lang="uk-UA" sz="2400" dirty="0" smtClean="0"/>
              <a:t>ЗУ </a:t>
            </a:r>
            <a:r>
              <a:rPr lang="uk-UA" sz="2400" dirty="0" err="1" smtClean="0"/>
              <a:t>“Про</a:t>
            </a:r>
            <a:r>
              <a:rPr lang="uk-UA" sz="2400" dirty="0" smtClean="0"/>
              <a:t> здійснення державних </a:t>
            </a:r>
            <a:r>
              <a:rPr lang="uk-UA" sz="2400" dirty="0" err="1" smtClean="0"/>
              <a:t>закупівель”</a:t>
            </a:r>
            <a:r>
              <a:rPr lang="uk-UA" sz="2400" dirty="0" smtClean="0"/>
              <a:t> (профільний)</a:t>
            </a:r>
          </a:p>
          <a:p>
            <a:pPr>
              <a:buNone/>
            </a:pPr>
            <a:r>
              <a:rPr lang="uk-UA" sz="2400" dirty="0" smtClean="0"/>
              <a:t>ЗУ </a:t>
            </a:r>
            <a:r>
              <a:rPr lang="uk-UA" sz="2400" dirty="0" err="1" smtClean="0"/>
              <a:t>“Про</a:t>
            </a:r>
            <a:r>
              <a:rPr lang="uk-UA" sz="2400" dirty="0" smtClean="0"/>
              <a:t> особливості здійснення закупівель в окремих сферах господарської </a:t>
            </a:r>
            <a:r>
              <a:rPr lang="uk-UA" sz="2400" dirty="0" err="1" smtClean="0"/>
              <a:t>діяльності”</a:t>
            </a:r>
            <a:r>
              <a:rPr lang="uk-UA" sz="2400" dirty="0" smtClean="0"/>
              <a:t> (</a:t>
            </a:r>
            <a:r>
              <a:rPr lang="uk-UA" sz="2400" dirty="0" err="1" smtClean="0"/>
              <a:t>“підприємства</a:t>
            </a:r>
            <a:r>
              <a:rPr lang="uk-UA" sz="2400" dirty="0" smtClean="0"/>
              <a:t> ЖКГ”)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92088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Кого та чого це стосується? (1)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42984"/>
            <a:ext cx="8784976" cy="54543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uk-UA" sz="2600" b="1" u="sng" dirty="0" err="1" smtClean="0"/>
              <a:t>“Загальний</a:t>
            </a:r>
            <a:r>
              <a:rPr lang="uk-UA" sz="2600" b="1" u="sng" dirty="0" smtClean="0"/>
              <a:t> </a:t>
            </a:r>
            <a:r>
              <a:rPr lang="uk-UA" sz="2600" b="1" u="sng" dirty="0" err="1" smtClean="0"/>
              <a:t>режим”</a:t>
            </a:r>
            <a:r>
              <a:rPr lang="uk-UA" sz="2600" b="1" u="sng" dirty="0" smtClean="0"/>
              <a:t> </a:t>
            </a:r>
            <a:r>
              <a:rPr lang="uk-UA" sz="2600" dirty="0" smtClean="0"/>
              <a:t>(профільний закон)</a:t>
            </a:r>
          </a:p>
          <a:p>
            <a:pPr>
              <a:buNone/>
            </a:pPr>
            <a:r>
              <a:rPr lang="uk-UA" sz="2400" b="1" dirty="0" smtClean="0"/>
              <a:t>Замовники: </a:t>
            </a:r>
            <a:r>
              <a:rPr lang="uk-UA" sz="2500" u="sng" dirty="0" smtClean="0"/>
              <a:t>Органи державної влади, місцевого самоврядування</a:t>
            </a:r>
          </a:p>
          <a:p>
            <a:pPr>
              <a:buNone/>
            </a:pPr>
            <a:r>
              <a:rPr lang="uk-UA" sz="2400" dirty="0" smtClean="0"/>
              <a:t>а також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600" u="sng" dirty="0" smtClean="0"/>
              <a:t>юридичні особи </a:t>
            </a:r>
            <a:r>
              <a:rPr lang="uk-UA" sz="2400" dirty="0" smtClean="0"/>
              <a:t>(підприємства, установи, організації), які: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400" dirty="0" err="1" smtClean="0"/>
              <a:t>забезпечують</a:t>
            </a:r>
            <a:r>
              <a:rPr lang="ru-RU" sz="2400" dirty="0" smtClean="0"/>
              <a:t> потреби </a:t>
            </a:r>
            <a:r>
              <a:rPr lang="ru-RU" sz="2400" dirty="0" err="1" smtClean="0"/>
              <a:t>держави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територіальної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громади</a:t>
            </a:r>
            <a:endParaRPr lang="ru-RU" sz="2400" dirty="0" smtClean="0"/>
          </a:p>
          <a:p>
            <a:r>
              <a:rPr lang="ru-RU" sz="2400" dirty="0" smtClean="0"/>
              <a:t>не </a:t>
            </a:r>
            <a:r>
              <a:rPr lang="ru-RU" sz="2400" dirty="0" err="1" smtClean="0"/>
              <a:t>здійснють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діяльність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промисловій</a:t>
            </a:r>
            <a:r>
              <a:rPr lang="ru-RU" sz="2400" dirty="0" smtClean="0"/>
              <a:t> </a:t>
            </a:r>
            <a:r>
              <a:rPr lang="ru-RU" sz="2400" dirty="0" err="1" smtClean="0"/>
              <a:t>чи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комерційній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основі</a:t>
            </a:r>
            <a:endParaRPr lang="uk-UA" sz="2400" dirty="0" smtClean="0"/>
          </a:p>
          <a:p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одержувачами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коштів</a:t>
            </a:r>
            <a:r>
              <a:rPr lang="ru-RU" sz="2400" dirty="0" smtClean="0"/>
              <a:t> та </a:t>
            </a:r>
            <a:r>
              <a:rPr lang="ru-RU" sz="2400" dirty="0" err="1" smtClean="0"/>
              <a:t>уповноважені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розпорядником</a:t>
            </a:r>
            <a:r>
              <a:rPr lang="ru-RU" sz="2400" dirty="0" smtClean="0"/>
              <a:t> </a:t>
            </a:r>
            <a:r>
              <a:rPr lang="ru-RU" sz="2400" dirty="0" err="1" smtClean="0"/>
              <a:t>бюджетних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коштів</a:t>
            </a:r>
            <a:r>
              <a:rPr lang="ru-RU" sz="2400" dirty="0" smtClean="0"/>
              <a:t> на </a:t>
            </a:r>
            <a:r>
              <a:rPr lang="ru-RU" sz="2400" dirty="0" err="1" smtClean="0"/>
              <a:t>здійснення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заходів</a:t>
            </a:r>
            <a:r>
              <a:rPr lang="ru-RU" sz="2400" dirty="0" smtClean="0"/>
              <a:t>, </a:t>
            </a:r>
            <a:r>
              <a:rPr lang="ru-RU" sz="2400" dirty="0" err="1" smtClean="0"/>
              <a:t>передбачених</a:t>
            </a:r>
            <a:r>
              <a:rPr lang="ru-RU" sz="2400" dirty="0" smtClean="0"/>
              <a:t> бюджетною </a:t>
            </a:r>
            <a:r>
              <a:rPr lang="ru-RU" sz="2400" dirty="0" err="1" smtClean="0"/>
              <a:t>програмою</a:t>
            </a:r>
            <a:r>
              <a:rPr lang="ru-RU" sz="2400" dirty="0" smtClean="0"/>
              <a:t>, в межах такого </a:t>
            </a:r>
            <a:r>
              <a:rPr lang="ru-RU" sz="2400" dirty="0" err="1" smtClean="0"/>
              <a:t>фінансування</a:t>
            </a:r>
            <a:endParaRPr lang="uk-UA" sz="2400" dirty="0" smtClean="0"/>
          </a:p>
          <a:p>
            <a:r>
              <a:rPr lang="ru-RU" sz="2400" dirty="0" err="1" smtClean="0"/>
              <a:t>органи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влади</a:t>
            </a:r>
            <a:r>
              <a:rPr lang="ru-RU" sz="2400" dirty="0" smtClean="0"/>
              <a:t> </a:t>
            </a:r>
            <a:r>
              <a:rPr lang="ru-RU" sz="2400" dirty="0" err="1" smtClean="0"/>
              <a:t>чи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місцевого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самоврядування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інші</a:t>
            </a:r>
            <a:r>
              <a:rPr lang="ru-RU" sz="2400" dirty="0" smtClean="0"/>
              <a:t> </a:t>
            </a:r>
            <a:r>
              <a:rPr lang="ru-RU" sz="2400" dirty="0" err="1" smtClean="0"/>
              <a:t>замовники</a:t>
            </a:r>
            <a:r>
              <a:rPr lang="ru-RU" sz="2400" dirty="0" smtClean="0"/>
              <a:t> </a:t>
            </a:r>
            <a:r>
              <a:rPr lang="ru-RU" sz="2400" dirty="0" err="1" smtClean="0"/>
              <a:t>володіють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більшістю</a:t>
            </a:r>
            <a:r>
              <a:rPr lang="ru-RU" sz="2400" dirty="0" smtClean="0"/>
              <a:t> </a:t>
            </a:r>
            <a:r>
              <a:rPr lang="ru-RU" sz="2400" dirty="0" err="1" smtClean="0"/>
              <a:t>голосів</a:t>
            </a:r>
            <a:r>
              <a:rPr lang="ru-RU" sz="2400" dirty="0" smtClean="0"/>
              <a:t> у </a:t>
            </a:r>
            <a:r>
              <a:rPr lang="ru-RU" sz="2400" dirty="0" err="1" smtClean="0"/>
              <a:t>вищому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</a:t>
            </a:r>
            <a:r>
              <a:rPr lang="ru-RU" sz="2400" dirty="0" smtClean="0"/>
              <a:t> </a:t>
            </a:r>
            <a:r>
              <a:rPr lang="ru-RU" sz="2400" dirty="0" err="1" smtClean="0"/>
              <a:t>управління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юридичної</a:t>
            </a:r>
            <a:r>
              <a:rPr lang="ru-RU" sz="2400" dirty="0" smtClean="0"/>
              <a:t> особи</a:t>
            </a:r>
            <a:endParaRPr lang="uk-UA" sz="2400" dirty="0" smtClean="0"/>
          </a:p>
          <a:p>
            <a:r>
              <a:rPr lang="ru-RU" sz="2400" dirty="0" smtClean="0"/>
              <a:t>у статутному </a:t>
            </a:r>
            <a:r>
              <a:rPr lang="ru-RU" sz="2400" dirty="0" err="1" smtClean="0"/>
              <a:t>капіталі</a:t>
            </a:r>
            <a:r>
              <a:rPr lang="ru-RU" sz="2400" dirty="0" smtClean="0"/>
              <a:t> </a:t>
            </a:r>
            <a:r>
              <a:rPr lang="ru-RU" sz="2400" dirty="0" err="1" smtClean="0"/>
              <a:t>юридичної</a:t>
            </a:r>
            <a:r>
              <a:rPr lang="ru-RU" sz="2400" dirty="0" smtClean="0"/>
              <a:t> особи </a:t>
            </a:r>
            <a:r>
              <a:rPr lang="ru-RU" sz="2400" dirty="0" err="1" smtClean="0"/>
              <a:t>державна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комунальна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частка</a:t>
            </a:r>
            <a:r>
              <a:rPr lang="ru-RU" sz="2400" dirty="0" smtClean="0"/>
              <a:t> </a:t>
            </a:r>
            <a:r>
              <a:rPr lang="ru-RU" sz="2400" dirty="0" err="1" smtClean="0"/>
              <a:t>акцій</a:t>
            </a:r>
            <a:r>
              <a:rPr lang="ru-RU" sz="2400" dirty="0" smtClean="0"/>
              <a:t> (</a:t>
            </a:r>
            <a:r>
              <a:rPr lang="ru-RU" sz="2400" dirty="0" err="1" smtClean="0"/>
              <a:t>часток</a:t>
            </a:r>
            <a:r>
              <a:rPr lang="ru-RU" sz="2400" dirty="0" smtClean="0"/>
              <a:t>, </a:t>
            </a:r>
            <a:r>
              <a:rPr lang="ru-RU" sz="2400" dirty="0" err="1" smtClean="0"/>
              <a:t>паїв</a:t>
            </a:r>
            <a:r>
              <a:rPr lang="ru-RU" sz="2400" dirty="0" smtClean="0"/>
              <a:t>) </a:t>
            </a:r>
            <a:r>
              <a:rPr lang="ru-RU" sz="2400" dirty="0" err="1" smtClean="0"/>
              <a:t>перевищує</a:t>
            </a:r>
            <a:r>
              <a:rPr lang="ru-RU" sz="2400" dirty="0" smtClean="0"/>
              <a:t> 50 </a:t>
            </a:r>
            <a:r>
              <a:rPr lang="ru-RU" sz="2400" dirty="0" err="1" smtClean="0"/>
              <a:t>відсотків</a:t>
            </a:r>
            <a:endParaRPr lang="uk-UA" sz="2400" dirty="0" smtClean="0"/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400" b="1" dirty="0" smtClean="0"/>
              <a:t>Вартісні пороги: </a:t>
            </a:r>
            <a:r>
              <a:rPr lang="uk-UA" sz="2400" dirty="0" smtClean="0"/>
              <a:t>для товарів та послуг – від </a:t>
            </a:r>
            <a:r>
              <a:rPr lang="uk-UA" sz="2400" b="1" dirty="0" smtClean="0"/>
              <a:t>100 тис. грн</a:t>
            </a:r>
            <a:r>
              <a:rPr lang="uk-UA" sz="2400" dirty="0" smtClean="0"/>
              <a:t>., для робіт – від </a:t>
            </a:r>
            <a:r>
              <a:rPr lang="uk-UA" sz="2400" b="1" dirty="0" smtClean="0"/>
              <a:t>1 </a:t>
            </a:r>
            <a:r>
              <a:rPr lang="uk-UA" sz="2400" b="1" dirty="0" err="1" smtClean="0"/>
              <a:t>млн.грн</a:t>
            </a:r>
            <a:r>
              <a:rPr lang="uk-UA" sz="2400" dirty="0" smtClean="0"/>
              <a:t>. 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400" b="1" dirty="0" smtClean="0"/>
              <a:t>Є низка виключень з </a:t>
            </a:r>
            <a:r>
              <a:rPr lang="uk-UA" sz="2400" b="1" dirty="0" err="1" smtClean="0"/>
              <a:t>зако</a:t>
            </a:r>
            <a:r>
              <a:rPr lang="ru-RU" sz="2400" b="1" dirty="0" smtClean="0"/>
              <a:t>ну</a:t>
            </a:r>
            <a:r>
              <a:rPr lang="ru-RU" sz="2400" dirty="0" smtClean="0"/>
              <a:t>: </a:t>
            </a:r>
            <a:r>
              <a:rPr lang="ru-RU" sz="2400" dirty="0" err="1" smtClean="0"/>
              <a:t>банкноти</a:t>
            </a:r>
            <a:r>
              <a:rPr lang="ru-RU" sz="2400" dirty="0" smtClean="0"/>
              <a:t>, </a:t>
            </a:r>
            <a:r>
              <a:rPr lang="ru-RU" sz="2400" dirty="0" err="1" smtClean="0"/>
              <a:t>вибори</a:t>
            </a:r>
            <a:r>
              <a:rPr lang="ru-RU" sz="2400" dirty="0" smtClean="0"/>
              <a:t>, </a:t>
            </a:r>
            <a:r>
              <a:rPr lang="ru-RU" sz="2400" dirty="0" err="1" smtClean="0"/>
              <a:t>держтаємниця</a:t>
            </a:r>
            <a:r>
              <a:rPr lang="ru-RU" sz="2400" dirty="0" smtClean="0"/>
              <a:t> </a:t>
            </a:r>
            <a:r>
              <a:rPr lang="ru-RU" sz="2400" dirty="0" err="1" smtClean="0"/>
              <a:t>тощо</a:t>
            </a:r>
            <a:endParaRPr lang="uk-U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92088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Кого та чого це стосується? (2)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256584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uk-UA" b="1" u="sng" dirty="0" err="1" smtClean="0"/>
              <a:t>“Особливий</a:t>
            </a:r>
            <a:r>
              <a:rPr lang="uk-UA" b="1" u="sng" dirty="0" smtClean="0"/>
              <a:t> </a:t>
            </a:r>
            <a:r>
              <a:rPr lang="uk-UA" b="1" u="sng" dirty="0" err="1" smtClean="0"/>
              <a:t>режим”</a:t>
            </a:r>
            <a:r>
              <a:rPr lang="uk-UA" b="1" u="sng" dirty="0" smtClean="0"/>
              <a:t> </a:t>
            </a:r>
            <a:r>
              <a:rPr lang="uk-UA" sz="2600" dirty="0" smtClean="0"/>
              <a:t>(закон про особливості…)</a:t>
            </a:r>
          </a:p>
          <a:p>
            <a:pPr>
              <a:buNone/>
            </a:pPr>
            <a:r>
              <a:rPr lang="en-US" sz="2600" b="1" dirty="0" smtClean="0"/>
              <a:t>NB</a:t>
            </a:r>
            <a:r>
              <a:rPr lang="ru-RU" sz="2600" dirty="0" smtClean="0"/>
              <a:t>: </a:t>
            </a:r>
            <a:r>
              <a:rPr lang="ru-RU" sz="2600" dirty="0" err="1" smtClean="0"/>
              <a:t>він</a:t>
            </a:r>
            <a:r>
              <a:rPr lang="ru-RU" sz="2600" dirty="0" smtClean="0"/>
              <a:t> не </a:t>
            </a:r>
            <a:r>
              <a:rPr lang="ru-RU" sz="2600" dirty="0" err="1" smtClean="0"/>
              <a:t>стосується</a:t>
            </a:r>
            <a:r>
              <a:rPr lang="ru-RU" sz="2600" dirty="0" smtClean="0"/>
              <a:t> </a:t>
            </a:r>
            <a:r>
              <a:rPr lang="ru-RU" sz="2600" dirty="0" err="1" smtClean="0"/>
              <a:t>органів</a:t>
            </a:r>
            <a:r>
              <a:rPr lang="ru-RU" sz="2600" dirty="0" smtClean="0"/>
              <a:t> </a:t>
            </a:r>
            <a:r>
              <a:rPr lang="ru-RU" sz="2600" dirty="0" err="1" smtClean="0"/>
              <a:t>влади</a:t>
            </a:r>
            <a:r>
              <a:rPr lang="ru-RU" sz="2600" dirty="0" smtClean="0"/>
              <a:t> та </a:t>
            </a:r>
            <a:r>
              <a:rPr lang="ru-RU" sz="2600" dirty="0" err="1" smtClean="0"/>
              <a:t>місцевого</a:t>
            </a:r>
            <a:r>
              <a:rPr lang="ru-RU" sz="2600" dirty="0" smtClean="0"/>
              <a:t> </a:t>
            </a:r>
            <a:r>
              <a:rPr lang="ru-RU" sz="2600" dirty="0" err="1" smtClean="0"/>
              <a:t>самоврядування</a:t>
            </a:r>
            <a:r>
              <a:rPr lang="ru-RU" sz="2600" dirty="0" smtClean="0"/>
              <a:t>!</a:t>
            </a:r>
            <a:endParaRPr lang="uk-UA" sz="2600" dirty="0" smtClean="0"/>
          </a:p>
          <a:p>
            <a:pPr>
              <a:buNone/>
            </a:pPr>
            <a:r>
              <a:rPr lang="uk-UA" sz="2600" b="1" dirty="0" smtClean="0"/>
              <a:t>Замовники: </a:t>
            </a:r>
            <a:endParaRPr lang="uk-UA" sz="2600" dirty="0" smtClean="0"/>
          </a:p>
          <a:p>
            <a:r>
              <a:rPr lang="uk-UA" sz="2600" dirty="0" smtClean="0"/>
              <a:t>Юридичні особи та підприємства, які провадять діяльність у таких сферах як </a:t>
            </a:r>
            <a:r>
              <a:rPr lang="uk-UA" sz="2600" dirty="0" err="1" smtClean="0"/>
              <a:t>тепло-</a:t>
            </a:r>
            <a:r>
              <a:rPr lang="uk-UA" sz="2600" dirty="0" smtClean="0"/>
              <a:t>, водопостачання, передача, розподіл тощо електроенергії, та</a:t>
            </a:r>
          </a:p>
          <a:p>
            <a:r>
              <a:rPr lang="uk-UA" sz="2600" dirty="0" smtClean="0"/>
              <a:t>Органи влади \ місцевого самоврядування володіють </a:t>
            </a:r>
            <a:r>
              <a:rPr lang="en-US" sz="2600" dirty="0" smtClean="0"/>
              <a:t>&gt; </a:t>
            </a:r>
            <a:r>
              <a:rPr lang="ru-RU" sz="2600" dirty="0" smtClean="0"/>
              <a:t>50% у статутному </a:t>
            </a:r>
            <a:r>
              <a:rPr lang="ru-RU" sz="2600" dirty="0" err="1" smtClean="0"/>
              <a:t>капіталі</a:t>
            </a:r>
            <a:r>
              <a:rPr lang="ru-RU" sz="2600" dirty="0" smtClean="0"/>
              <a:t> \ </a:t>
            </a:r>
            <a:r>
              <a:rPr lang="ru-RU" sz="2600" dirty="0" err="1" smtClean="0"/>
              <a:t>більшістю</a:t>
            </a:r>
            <a:r>
              <a:rPr lang="ru-RU" sz="2600" dirty="0" smtClean="0"/>
              <a:t> </a:t>
            </a:r>
            <a:r>
              <a:rPr lang="ru-RU" sz="2600" dirty="0" err="1" smtClean="0"/>
              <a:t>голосів</a:t>
            </a:r>
            <a:endParaRPr lang="ru-RU" sz="2600" dirty="0" smtClean="0"/>
          </a:p>
          <a:p>
            <a:r>
              <a:rPr lang="uk-UA" sz="2600" dirty="0" smtClean="0"/>
              <a:t>Ці підприємства мають спеціальні або ексклюзивні права (</a:t>
            </a:r>
            <a:r>
              <a:rPr lang="uk-UA" sz="2600" dirty="0" err="1" smtClean="0"/>
              <a:t>права</a:t>
            </a:r>
            <a:r>
              <a:rPr lang="uk-UA" sz="2600" dirty="0" smtClean="0"/>
              <a:t> надаються органами влади на підставі нормативних актів; ці акти фактично встановлюють монополію у вище згаданих сферах)</a:t>
            </a:r>
          </a:p>
          <a:p>
            <a:pPr>
              <a:buNone/>
            </a:pPr>
            <a:r>
              <a:rPr lang="uk-UA" sz="2600" dirty="0" smtClean="0"/>
              <a:t>Уряд має визначити особливості цих актів</a:t>
            </a:r>
          </a:p>
          <a:p>
            <a:pPr>
              <a:buNone/>
            </a:pPr>
            <a:endParaRPr lang="uk-UA" sz="2400" b="1" dirty="0" smtClean="0"/>
          </a:p>
          <a:p>
            <a:pPr>
              <a:buNone/>
            </a:pPr>
            <a:r>
              <a:rPr lang="uk-UA" sz="2600" b="1" dirty="0" smtClean="0"/>
              <a:t>Вартісні пороги: </a:t>
            </a:r>
            <a:r>
              <a:rPr lang="uk-UA" sz="2600" dirty="0" smtClean="0"/>
              <a:t>Якщо за власні кошти – </a:t>
            </a:r>
            <a:r>
              <a:rPr lang="uk-UA" sz="2600" b="1" dirty="0" smtClean="0"/>
              <a:t>від 1 </a:t>
            </a:r>
            <a:r>
              <a:rPr lang="uk-UA" sz="2600" b="1" dirty="0" err="1" smtClean="0"/>
              <a:t>млн.грн</a:t>
            </a:r>
            <a:r>
              <a:rPr lang="uk-UA" sz="2600" dirty="0" smtClean="0"/>
              <a:t>. для товарів та послуг; </a:t>
            </a:r>
            <a:r>
              <a:rPr lang="uk-UA" sz="2600" b="1" dirty="0" smtClean="0"/>
              <a:t>від 5 млн. грн</a:t>
            </a:r>
            <a:r>
              <a:rPr lang="uk-UA" sz="2600" dirty="0" smtClean="0"/>
              <a:t>. – для робіт. </a:t>
            </a:r>
          </a:p>
          <a:p>
            <a:pPr>
              <a:buNone/>
            </a:pPr>
            <a:r>
              <a:rPr lang="uk-UA" sz="2600" dirty="0" smtClean="0"/>
              <a:t>Якщо за бюджетні кошти – </a:t>
            </a:r>
            <a:r>
              <a:rPr lang="uk-UA" sz="2600" dirty="0" err="1" smtClean="0"/>
              <a:t>“загальний</a:t>
            </a:r>
            <a:r>
              <a:rPr lang="uk-UA" sz="2600" dirty="0" smtClean="0"/>
              <a:t> </a:t>
            </a:r>
            <a:r>
              <a:rPr lang="uk-UA" sz="2600" dirty="0" err="1" smtClean="0"/>
              <a:t>режим”</a:t>
            </a:r>
            <a:endParaRPr lang="uk-UA" sz="2600" dirty="0" smtClean="0"/>
          </a:p>
          <a:p>
            <a:pPr>
              <a:buNone/>
            </a:pPr>
            <a:r>
              <a:rPr lang="en-US" sz="2400" b="1" dirty="0" smtClean="0"/>
              <a:t>NB:</a:t>
            </a:r>
            <a:r>
              <a:rPr lang="en-US" sz="2400" dirty="0" smtClean="0"/>
              <a:t> </a:t>
            </a:r>
            <a:r>
              <a:rPr lang="uk-UA" sz="2600" dirty="0" smtClean="0"/>
              <a:t>Постачальники послуг із </a:t>
            </a:r>
            <a:r>
              <a:rPr lang="uk-UA" sz="2600" dirty="0" err="1" smtClean="0"/>
              <a:t>тепло-</a:t>
            </a:r>
            <a:r>
              <a:rPr lang="uk-UA" sz="2600" dirty="0" smtClean="0"/>
              <a:t>, </a:t>
            </a:r>
            <a:r>
              <a:rPr lang="uk-UA" sz="2600" dirty="0" err="1" smtClean="0"/>
              <a:t>водо-</a:t>
            </a:r>
            <a:r>
              <a:rPr lang="uk-UA" sz="2600" dirty="0" smtClean="0"/>
              <a:t> постачання, як правило, проводять закупівлі в рамках </a:t>
            </a:r>
            <a:r>
              <a:rPr lang="uk-UA" sz="2600" dirty="0" err="1" smtClean="0"/>
              <a:t>“особливого</a:t>
            </a:r>
            <a:r>
              <a:rPr lang="uk-UA" sz="2600" dirty="0" smtClean="0"/>
              <a:t> </a:t>
            </a:r>
            <a:r>
              <a:rPr lang="uk-UA" sz="2600" dirty="0" err="1" smtClean="0"/>
              <a:t>режиму”</a:t>
            </a:r>
            <a:endParaRPr lang="uk-UA" sz="26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Регулятори, контролери, </a:t>
            </a:r>
            <a:r>
              <a:rPr lang="uk-UA" sz="3200" b="1" dirty="0" err="1" smtClean="0"/>
              <a:t>“карателі”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089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Регулятор (Уповноважений орган) </a:t>
            </a:r>
            <a:r>
              <a:rPr lang="uk-UA" dirty="0" smtClean="0"/>
              <a:t>– Міністерство економічного розвитку та торгівлі</a:t>
            </a:r>
          </a:p>
          <a:p>
            <a:pPr>
              <a:buNone/>
            </a:pPr>
            <a:r>
              <a:rPr lang="en-US" sz="2400" u="sng" dirty="0" smtClean="0"/>
              <a:t>NB: </a:t>
            </a:r>
            <a:r>
              <a:rPr lang="uk-UA" sz="2400" dirty="0" smtClean="0"/>
              <a:t>Проводить моніторинг; у разі виявлення порушень – надає рекомендації \ висновки</a:t>
            </a:r>
          </a:p>
          <a:p>
            <a:pPr>
              <a:buNone/>
            </a:pPr>
            <a:r>
              <a:rPr lang="uk-UA" b="1" dirty="0" smtClean="0"/>
              <a:t>Контролери:</a:t>
            </a:r>
            <a:r>
              <a:rPr lang="uk-UA" dirty="0" smtClean="0"/>
              <a:t> </a:t>
            </a:r>
          </a:p>
          <a:p>
            <a:pPr>
              <a:buNone/>
            </a:pPr>
            <a:r>
              <a:rPr lang="uk-UA" dirty="0" smtClean="0"/>
              <a:t>Антимонопольний комітет: скарги та змови</a:t>
            </a:r>
          </a:p>
          <a:p>
            <a:pPr>
              <a:buNone/>
            </a:pPr>
            <a:r>
              <a:rPr lang="uk-UA" dirty="0" smtClean="0"/>
              <a:t>Державна фінансова інспекція (“КРУ”) – законне та ефективне витрачання державних коштів</a:t>
            </a:r>
          </a:p>
          <a:p>
            <a:pPr>
              <a:buNone/>
            </a:pPr>
            <a:r>
              <a:rPr lang="uk-UA" dirty="0" smtClean="0"/>
              <a:t>Державна казначейська служба – перевіряє наявність та відповідність документів замовника</a:t>
            </a:r>
          </a:p>
          <a:p>
            <a:pPr>
              <a:buNone/>
            </a:pPr>
            <a:r>
              <a:rPr lang="uk-UA" b="1" dirty="0" err="1" smtClean="0"/>
              <a:t>“Карателі”</a:t>
            </a:r>
            <a:r>
              <a:rPr lang="uk-UA" b="1" dirty="0" smtClean="0"/>
              <a:t>: </a:t>
            </a:r>
            <a:r>
              <a:rPr lang="uk-UA" dirty="0" smtClean="0"/>
              <a:t>Генеральна прокуратура, </a:t>
            </a:r>
            <a:r>
              <a:rPr lang="uk-UA" dirty="0" err="1" smtClean="0"/>
              <a:t>МВД</a:t>
            </a:r>
            <a:r>
              <a:rPr lang="uk-UA" dirty="0" smtClean="0"/>
              <a:t>, СБУ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Хто несе кінцеву відповідальність?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61760"/>
          </a:xfrm>
        </p:spPr>
        <p:txBody>
          <a:bodyPr>
            <a:normAutofit/>
          </a:bodyPr>
          <a:lstStyle/>
          <a:p>
            <a:r>
              <a:rPr lang="uk-UA" sz="2600" dirty="0" smtClean="0"/>
              <a:t>Виключно посадові особи замовника – </a:t>
            </a:r>
            <a:r>
              <a:rPr lang="uk-UA" sz="2600" b="1" u="sng" dirty="0" smtClean="0"/>
              <a:t>члени комітету з конкурсних торгів</a:t>
            </a:r>
          </a:p>
          <a:p>
            <a:r>
              <a:rPr lang="uk-UA" sz="2600" dirty="0" smtClean="0"/>
              <a:t>Склад та положення затверджуються рішенням замовника</a:t>
            </a:r>
          </a:p>
          <a:p>
            <a:r>
              <a:rPr lang="uk-UA" sz="2600" dirty="0" smtClean="0"/>
              <a:t>До складу комітету </a:t>
            </a:r>
            <a:r>
              <a:rPr lang="uk-UA" sz="2600" u="sng" dirty="0" smtClean="0"/>
              <a:t>не можуть входити </a:t>
            </a:r>
            <a:r>
              <a:rPr lang="uk-UA" sz="2600" dirty="0" smtClean="0"/>
              <a:t>посадові особи та представники учасників,  члени </a:t>
            </a:r>
            <a:br>
              <a:rPr lang="uk-UA" sz="2600" dirty="0" smtClean="0"/>
            </a:br>
            <a:r>
              <a:rPr lang="uk-UA" sz="2600" dirty="0" smtClean="0"/>
              <a:t>їх  сімей,  а  також народні депутати України,  депутати Верховної Ради Автономної Республіки Крим та депутати місцевих рад</a:t>
            </a:r>
          </a:p>
          <a:p>
            <a:r>
              <a:rPr lang="uk-UA" sz="2600" u="sng" dirty="0" err="1" smtClean="0"/>
              <a:t>Не-професіоналізм</a:t>
            </a:r>
            <a:r>
              <a:rPr lang="uk-UA" sz="2600" dirty="0" smtClean="0"/>
              <a:t>: члени комітету не отримують за це зарплату, не вивільняються від інших </a:t>
            </a:r>
            <a:r>
              <a:rPr lang="uk-UA" sz="2600" dirty="0" err="1" smtClean="0"/>
              <a:t>обов</a:t>
            </a:r>
            <a:r>
              <a:rPr lang="en-US" sz="2600" dirty="0" smtClean="0"/>
              <a:t>’</a:t>
            </a:r>
            <a:r>
              <a:rPr lang="uk-UA" sz="2600" dirty="0" err="1" smtClean="0"/>
              <a:t>язків</a:t>
            </a:r>
            <a:r>
              <a:rPr lang="uk-UA" sz="2600" dirty="0" smtClean="0"/>
              <a:t>. Не </a:t>
            </a:r>
            <a:r>
              <a:rPr lang="uk-UA" sz="2600" dirty="0" err="1" smtClean="0"/>
              <a:t>зобов</a:t>
            </a:r>
            <a:r>
              <a:rPr lang="en-US" sz="2600" dirty="0" smtClean="0"/>
              <a:t>’</a:t>
            </a:r>
            <a:r>
              <a:rPr lang="uk-UA" sz="2600" dirty="0" err="1" smtClean="0"/>
              <a:t>язані</a:t>
            </a:r>
            <a:r>
              <a:rPr lang="uk-UA" sz="2600" dirty="0" smtClean="0"/>
              <a:t> проходити навчання… </a:t>
            </a:r>
            <a:r>
              <a:rPr lang="uk-UA" sz="2600" dirty="0" smtClean="0">
                <a:sym typeface="Wingdings" pitchFamily="2" charset="2"/>
              </a:rPr>
              <a:t></a:t>
            </a:r>
            <a:r>
              <a:rPr lang="uk-UA" sz="2600" dirty="0" smtClean="0"/>
              <a:t> </a:t>
            </a:r>
          </a:p>
          <a:p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Процедури закупівлі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52737"/>
          <a:ext cx="9143999" cy="5815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284195"/>
                <a:gridCol w="2811804"/>
              </a:tblGrid>
              <a:tr h="69771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Процедура</a:t>
                      </a:r>
                      <a:r>
                        <a:rPr lang="uk-UA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Обмеження застосування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Тривалість</a:t>
                      </a:r>
                      <a:r>
                        <a:rPr lang="uk-UA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464452">
                <a:tc>
                  <a:txBody>
                    <a:bodyPr/>
                    <a:lstStyle/>
                    <a:p>
                      <a:r>
                        <a:rPr lang="uk-UA" sz="2200" b="1" dirty="0" smtClean="0"/>
                        <a:t>Відкриті торги </a:t>
                      </a:r>
                      <a:r>
                        <a:rPr lang="uk-UA" sz="2200" b="0" dirty="0" smtClean="0"/>
                        <a:t>(основна процедура)</a:t>
                      </a:r>
                      <a:endParaRPr lang="ru-RU" sz="2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Немає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 менше 30 \ 50 днів</a:t>
                      </a:r>
                      <a:endParaRPr lang="ru-RU" dirty="0"/>
                    </a:p>
                  </a:txBody>
                  <a:tcPr/>
                </a:tc>
              </a:tr>
              <a:tr h="996729">
                <a:tc>
                  <a:txBody>
                    <a:bodyPr/>
                    <a:lstStyle/>
                    <a:p>
                      <a:r>
                        <a:rPr lang="uk-UA" sz="2200" b="1" dirty="0" smtClean="0"/>
                        <a:t>Переговорна</a:t>
                      </a:r>
                      <a:r>
                        <a:rPr lang="uk-UA" sz="2200" b="1" baseline="0" dirty="0" smtClean="0"/>
                        <a:t> процедура </a:t>
                      </a:r>
                      <a:r>
                        <a:rPr lang="uk-UA" sz="2000" b="0" baseline="0" dirty="0" smtClean="0"/>
                        <a:t>(</a:t>
                      </a:r>
                      <a:r>
                        <a:rPr lang="uk-UA" sz="2000" b="0" i="1" baseline="0" dirty="0" smtClean="0"/>
                        <a:t>у одного учасника</a:t>
                      </a:r>
                      <a:r>
                        <a:rPr lang="uk-UA" sz="2000" b="0" baseline="0" dirty="0" smtClean="0"/>
                        <a:t>)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Необхідні умови;</a:t>
                      </a:r>
                      <a:r>
                        <a:rPr lang="uk-UA" baseline="0" dirty="0" smtClean="0"/>
                        <a:t> потрібно </a:t>
                      </a:r>
                      <a:r>
                        <a:rPr lang="uk-UA" baseline="0" dirty="0" err="1" smtClean="0"/>
                        <a:t>обгрунтування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 менше 14  днів</a:t>
                      </a:r>
                      <a:endParaRPr lang="ru-RU" dirty="0"/>
                    </a:p>
                  </a:txBody>
                  <a:tcPr/>
                </a:tc>
              </a:tr>
              <a:tr h="1295748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Запит цінових</a:t>
                      </a:r>
                      <a:r>
                        <a:rPr lang="uk-UA" b="1" baseline="0" dirty="0" smtClean="0"/>
                        <a:t> пропозицій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Товари та послуги із постійно діючим</a:t>
                      </a:r>
                      <a:r>
                        <a:rPr lang="uk-UA" baseline="0" dirty="0" smtClean="0"/>
                        <a:t> ринком; вартість не більше 300 </a:t>
                      </a:r>
                      <a:r>
                        <a:rPr lang="uk-UA" baseline="0" dirty="0" err="1" smtClean="0"/>
                        <a:t>тис.грн</a:t>
                      </a:r>
                      <a:r>
                        <a:rPr lang="uk-UA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 менше</a:t>
                      </a:r>
                      <a:r>
                        <a:rPr lang="uk-UA" baseline="0" dirty="0" smtClean="0"/>
                        <a:t> 20 днів</a:t>
                      </a:r>
                      <a:endParaRPr lang="ru-RU" dirty="0"/>
                    </a:p>
                  </a:txBody>
                  <a:tcPr/>
                </a:tc>
              </a:tr>
              <a:tr h="996729">
                <a:tc>
                  <a:txBody>
                    <a:bodyPr/>
                    <a:lstStyle/>
                    <a:p>
                      <a:r>
                        <a:rPr lang="uk-UA" dirty="0" smtClean="0"/>
                        <a:t>Попередня</a:t>
                      </a:r>
                      <a:r>
                        <a:rPr lang="uk-UA" baseline="0" dirty="0" smtClean="0"/>
                        <a:t> кваліфікація учасників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Потрібно визначити кваліфікаційну</a:t>
                      </a:r>
                      <a:r>
                        <a:rPr lang="uk-UA" baseline="0" dirty="0" smtClean="0"/>
                        <a:t> відповідність учасників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 менше 45 днів</a:t>
                      </a:r>
                      <a:endParaRPr lang="ru-RU" dirty="0"/>
                    </a:p>
                  </a:txBody>
                  <a:tcPr/>
                </a:tc>
              </a:tr>
              <a:tr h="996729">
                <a:tc>
                  <a:txBody>
                    <a:bodyPr/>
                    <a:lstStyle/>
                    <a:p>
                      <a:r>
                        <a:rPr lang="uk-UA" dirty="0" smtClean="0"/>
                        <a:t>Двоступеневі торги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Неможливо відразу визначити</a:t>
                      </a:r>
                      <a:r>
                        <a:rPr lang="uk-UA" baseline="0" dirty="0" smtClean="0"/>
                        <a:t> характеристики предмет у закупівлі…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 менше</a:t>
                      </a:r>
                      <a:r>
                        <a:rPr lang="uk-UA" baseline="0" dirty="0" smtClean="0"/>
                        <a:t> 45 днів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8022</TotalTime>
  <Words>2302</Words>
  <Application>Microsoft Office PowerPoint</Application>
  <PresentationFormat>Экран (4:3)</PresentationFormat>
  <Paragraphs>259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Городская</vt:lpstr>
      <vt:lpstr>ОСНОВИ СИСТЕМИ ДЕРЖАВНИХ ЗАКУПІВЕЛЬ В УКРАЇНІ</vt:lpstr>
      <vt:lpstr>Державні закупівлі – частина циклу політики, тобто, заходів із вирішення проблеми </vt:lpstr>
      <vt:lpstr>Державні закупівлі – частина бюджетного процесу </vt:lpstr>
      <vt:lpstr>Що таке система державних закупівель?</vt:lpstr>
      <vt:lpstr>Кого та чого це стосується? (1)</vt:lpstr>
      <vt:lpstr>Кого та чого це стосується? (2)</vt:lpstr>
      <vt:lpstr>Регулятори, контролери, “карателі”</vt:lpstr>
      <vt:lpstr>Хто несе кінцеву відповідальність?</vt:lpstr>
      <vt:lpstr>Процедури закупівлі</vt:lpstr>
      <vt:lpstr>Відкриті торги: скорочена процедура</vt:lpstr>
      <vt:lpstr>Рамкові угоди</vt:lpstr>
      <vt:lpstr>Слайд 12</vt:lpstr>
      <vt:lpstr>Слайд 13</vt:lpstr>
      <vt:lpstr>Критерії “відсіювання” учасників (ст.16)</vt:lpstr>
      <vt:lpstr>Критерії “відсіювання” учасників (ст.16)</vt:lpstr>
      <vt:lpstr>Підстави для відмови учаснику (ст.17)</vt:lpstr>
      <vt:lpstr>Слайд 17</vt:lpstr>
      <vt:lpstr>Умови для застосування переговорної процедури</vt:lpstr>
      <vt:lpstr>Слайд 19</vt:lpstr>
      <vt:lpstr>Адміністративна відповідальність</vt:lpstr>
      <vt:lpstr>Кримінальна відповідальність</vt:lpstr>
      <vt:lpstr>Громадський контроль у сфері державних закупівель (ст.9)</vt:lpstr>
      <vt:lpstr>Доступ до закупівельної інформації (1)</vt:lpstr>
      <vt:lpstr>Слайд 24</vt:lpstr>
      <vt:lpstr>Слайд 25</vt:lpstr>
      <vt:lpstr>Слайд 26</vt:lpstr>
      <vt:lpstr>Варто пам’ятати: 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ПРОЗОРІСТЬ У СФЕРІ ДЕРЖАВНИХ ЗАКУПІВЕЛЬ: МОЖЛИВОСТІ ЗАЛУЧЕННЯ ГРОМАДЯН</dc:title>
  <dc:creator>grain</dc:creator>
  <cp:lastModifiedBy>user</cp:lastModifiedBy>
  <cp:revision>218</cp:revision>
  <dcterms:created xsi:type="dcterms:W3CDTF">2013-03-10T08:35:07Z</dcterms:created>
  <dcterms:modified xsi:type="dcterms:W3CDTF">2014-09-11T11:15:04Z</dcterms:modified>
</cp:coreProperties>
</file>